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9" r:id="rId6"/>
    <p:sldId id="278" r:id="rId7"/>
    <p:sldId id="273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84" r:id="rId16"/>
    <p:sldId id="285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2"/>
    <p:restoredTop sz="94599"/>
  </p:normalViewPr>
  <p:slideViewPr>
    <p:cSldViewPr>
      <p:cViewPr varScale="1">
        <p:scale>
          <a:sx n="106" d="100"/>
          <a:sy n="106" d="100"/>
        </p:scale>
        <p:origin x="31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D0757-F39D-214D-9B21-6CF6F6A271BC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8CB3F-1510-CF43-81B4-6B2542E15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3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8CB3F-1510-CF43-81B4-6B2542E15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8CB3F-1510-CF43-81B4-6B2542E15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4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8CB3F-1510-CF43-81B4-6B2542E151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7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hlink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411723"/>
            <a:ext cx="7604759" cy="928369"/>
          </a:xfrm>
          <a:custGeom>
            <a:avLst/>
            <a:gdLst/>
            <a:ahLst/>
            <a:cxnLst/>
            <a:rect l="l" t="t" r="r" b="b"/>
            <a:pathLst>
              <a:path w="7604759" h="928370">
                <a:moveTo>
                  <a:pt x="0" y="0"/>
                </a:moveTo>
                <a:lnTo>
                  <a:pt x="0" y="75691"/>
                </a:lnTo>
                <a:lnTo>
                  <a:pt x="7224649" y="928116"/>
                </a:lnTo>
                <a:lnTo>
                  <a:pt x="7604759" y="897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80987" y="6116115"/>
            <a:ext cx="7463155" cy="742315"/>
          </a:xfrm>
          <a:custGeom>
            <a:avLst/>
            <a:gdLst/>
            <a:ahLst/>
            <a:cxnLst/>
            <a:rect l="l" t="t" r="r" b="b"/>
            <a:pathLst>
              <a:path w="7463155" h="742315">
                <a:moveTo>
                  <a:pt x="7463012" y="0"/>
                </a:moveTo>
                <a:lnTo>
                  <a:pt x="0" y="741882"/>
                </a:lnTo>
                <a:lnTo>
                  <a:pt x="755388" y="741882"/>
                </a:lnTo>
                <a:lnTo>
                  <a:pt x="7463012" y="74714"/>
                </a:lnTo>
                <a:lnTo>
                  <a:pt x="746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hlink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38600" cy="3877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81169" y="1973707"/>
            <a:ext cx="3380740" cy="3503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hlink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9858" y="106426"/>
            <a:ext cx="3856354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hlink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7880" y="2339467"/>
            <a:ext cx="7003415" cy="3113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m/url?sa=i&amp;rct=j&amp;q=&amp;esrc=s&amp;source=images&amp;cd=&amp;ved=2ahUKEwiSyfa6x6HkAhUYGDQIHXTdBBUQjRx6BAgBEAQ&amp;url=https://www.gormanlcn.org/apps/pages/index.jsp?uREC_ID%3D1180343%26type%3Dd%26pREC_ID%3D1427746&amp;psig=AOvVaw07qCwMYm1Uq2gq7M7lXmGX&amp;ust=1566944008119842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imgres?imgurl=https://ichef.bbci.co.uk/childrens-responsive-ichef-live/r/640/1x/cbbc/science-onward-journey_v3.png&amp;imgrefurl=https://www.bbc.co.uk/cbbc/curations/science-on-cbbc&amp;docid=PrdNBFaj9TjRKM&amp;tbnid=EKJkBUV6LWkdtM:&amp;vet=10ahUKEwjO0Jyt06HkAhXMrJ4KHZYmBfUQMwh6KAIwAg..i&amp;w=640&amp;h=360&amp;client=firefox-b-1-d&amp;bih=710&amp;biw=1010&amp;q=science&amp;ved=0ahUKEwjO0Jyt06HkAhXMrJ4KHZYmBfUQMwh6KAIwAg&amp;iact=mrc&amp;uact=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hyperlink" Target="https://www.google.com/url?sa=i&amp;rct=j&amp;q=&amp;esrc=s&amp;source=images&amp;cd=&amp;ved=2ahUKEwjVjZ3J06HkAhXUvZ4KHSTdCNwQjRx6BAgBEAQ&amp;url=https://www.prosancons.com/education/pros-and-cons-of-physical-education/&amp;psig=AOvVaw0JC_AMW2fBMwL0P_Mpg-YG&amp;ust=1566947252781387" TargetMode="External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zw6Hl06HkAhUEsZ4KHfmlAikQjRx6BAgBEAQ&amp;url=https://www.allperfectstories.com/what-importance-health-education/&amp;psig=AOvVaw0mXWZaepOwqec464_bn0Si&amp;ust=1566947314682808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readiness.collegeboard.org/sat/regis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blood@gormanlc.org" TargetMode="External"/><Relationship Id="rId2" Type="http://schemas.openxmlformats.org/officeDocument/2006/relationships/hyperlink" Target="mailto:kmiller1@gormanlc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google.com/imgres?imgurl=http://images.pcmac.org///images/Users/carr.rebecca@north-haven.k12.ct.us/Department%20Pics//School_Counseling_Puzzle.png&amp;imgrefurl=https://east.dmschools.org/students/counseling/&amp;docid=SZ_ogsmbSa8gKM&amp;tbnid=dVl9Umta1OC2sM:&amp;vet=10ahUKEwi38euTyqHkAhWAHDQIHWnGA5UQMwiVASgXMBc..i&amp;w=326&amp;h=240&amp;bih=710&amp;biw=1010&amp;q=school%20counseling&amp;ved=0ahUKEwi38euTyqHkAhWAHDQIHWnGA5UQMwiVASgXMBc&amp;iact=mrc&amp;uact=8" TargetMode="External"/><Relationship Id="rId4" Type="http://schemas.openxmlformats.org/officeDocument/2006/relationships/hyperlink" Target="mailto:dmoser@gormanlc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google.com/imgres?imgurl=https://fluencycorp.com/wp-content/uploads/2019/01/hardest-part-learning-english.jpg&amp;imgrefurl=https://fluencycorp.com/the-hardest-things-about-learning-english-as-a-second-language/&amp;docid=j-AJgLafsNGBLM&amp;tbnid=wpDMOOz2OKTb-M:&amp;vet=10ahUKEwiEw9biz6HkAhV9HjQIHfRSCm8QMwh6KAEwAQ..i&amp;w=5000&amp;h=2500&amp;client=firefox-b-1-d&amp;bih=710&amp;biw=1010&amp;q=English&amp;ved=0ahUKEwiEw9biz6HkAhV9HjQIHfRSCm8QMwh6KAEwAQ&amp;iact=mrc&amp;uact=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imgres?imgurl=https://www.snopes.com/tachyon/2016/07/math.jpg?resize%3D865,452&amp;imgrefurl=https://www.snopes.com/fact-check/the-unsolvable-math-problem/&amp;docid=MFuMLbjQgWiEzM&amp;tbnid=cctRy-hRW36SLM:&amp;vet=10ahUKEwjkg8H50aHkAhUSNn0KHZxlDfEQMwh1KAMwAw..i&amp;w=865&amp;h=452&amp;bih=710&amp;biw=1010&amp;q=math&amp;ved=0ahUKEwjkg8H50aHkAhUSNn0KHZxlDfEQMwh1KAMwAw&amp;iact=mrc&amp;uact=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696711"/>
            <a:ext cx="9144000" cy="929640"/>
          </a:xfrm>
          <a:custGeom>
            <a:avLst/>
            <a:gdLst/>
            <a:ahLst/>
            <a:cxnLst/>
            <a:rect l="l" t="t" r="r" b="b"/>
            <a:pathLst>
              <a:path w="9144000" h="929640">
                <a:moveTo>
                  <a:pt x="9143999" y="0"/>
                </a:moveTo>
                <a:lnTo>
                  <a:pt x="0" y="854958"/>
                </a:lnTo>
                <a:lnTo>
                  <a:pt x="0" y="929577"/>
                </a:lnTo>
                <a:lnTo>
                  <a:pt x="9143999" y="74396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47715"/>
            <a:ext cx="3426460" cy="943610"/>
          </a:xfrm>
          <a:custGeom>
            <a:avLst/>
            <a:gdLst/>
            <a:ahLst/>
            <a:cxnLst/>
            <a:rect l="l" t="t" r="r" b="b"/>
            <a:pathLst>
              <a:path w="3426460" h="943610">
                <a:moveTo>
                  <a:pt x="0" y="0"/>
                </a:moveTo>
                <a:lnTo>
                  <a:pt x="0" y="75564"/>
                </a:lnTo>
                <a:lnTo>
                  <a:pt x="3204210" y="943355"/>
                </a:lnTo>
                <a:lnTo>
                  <a:pt x="3425952" y="9225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6251" y="1298447"/>
            <a:ext cx="4962906" cy="599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7319" y="2121407"/>
            <a:ext cx="6148578" cy="704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28955" y="1647336"/>
            <a:ext cx="6124194" cy="592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E07BE9-28BE-4B4A-B4B5-C97B358DAD00}"/>
              </a:ext>
            </a:extLst>
          </p:cNvPr>
          <p:cNvSpPr/>
          <p:nvPr/>
        </p:nvSpPr>
        <p:spPr>
          <a:xfrm>
            <a:off x="1118586" y="485084"/>
            <a:ext cx="69068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Freshman Orientation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Class of 2023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ED9C0727-2F21-F84E-9670-9C9C9077A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74" y="3744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r>
              <a:rPr kumimoji="0" lang="en-US" altLang="en-US" sz="14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00 × 475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gorman learning center">
            <a:hlinkClick r:id="rId5"/>
            <a:extLst>
              <a:ext uri="{FF2B5EF4-FFF2-40B4-BE49-F238E27FC236}">
                <a16:creationId xmlns:a16="http://schemas.microsoft.com/office/drawing/2014/main" id="{53A620C9-004B-A140-8D5A-D5AE845B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49" y="2663262"/>
            <a:ext cx="5715000" cy="2260601"/>
          </a:xfrm>
          <a:prstGeom prst="rect">
            <a:avLst/>
          </a:prstGeom>
          <a:noFill/>
          <a:effectLst>
            <a:glow rad="495300">
              <a:schemeClr val="accent1">
                <a:alpha val="40000"/>
              </a:schemeClr>
            </a:glo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7670" y="541146"/>
            <a:ext cx="5788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SCIENCE</a:t>
            </a:r>
            <a:r>
              <a:rPr sz="3600" b="1" spc="-35" dirty="0">
                <a:solidFill>
                  <a:srgbClr val="FF6600"/>
                </a:solidFill>
                <a:latin typeface="Gill Sans MT"/>
                <a:cs typeface="Gill Sans MT"/>
              </a:rPr>
              <a:t> </a:t>
            </a:r>
            <a:r>
              <a:rPr sz="36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REQUIREMENT</a:t>
            </a:r>
            <a:endParaRPr sz="36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1536191"/>
            <a:ext cx="3657600" cy="3877310"/>
          </a:xfrm>
          <a:custGeom>
            <a:avLst/>
            <a:gdLst/>
            <a:ahLst/>
            <a:cxnLst/>
            <a:rect l="l" t="t" r="r" b="b"/>
            <a:pathLst>
              <a:path w="3657600" h="3877310">
                <a:moveTo>
                  <a:pt x="0" y="3877055"/>
                </a:moveTo>
                <a:lnTo>
                  <a:pt x="3657600" y="3877055"/>
                </a:lnTo>
                <a:lnTo>
                  <a:pt x="36576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1865376"/>
            <a:ext cx="3016250" cy="0"/>
          </a:xfrm>
          <a:custGeom>
            <a:avLst/>
            <a:gdLst/>
            <a:ahLst/>
            <a:cxnLst/>
            <a:rect l="l" t="t" r="r" b="b"/>
            <a:pathLst>
              <a:path w="3016250">
                <a:moveTo>
                  <a:pt x="0" y="0"/>
                </a:moveTo>
                <a:lnTo>
                  <a:pt x="3015996" y="0"/>
                </a:lnTo>
              </a:path>
            </a:pathLst>
          </a:custGeom>
          <a:ln w="243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5800" y="1448955"/>
            <a:ext cx="3656329" cy="143065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0"/>
              </a:spcBef>
            </a:pP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High School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ahoma"/>
                <a:cs typeface="Tahoma"/>
              </a:rPr>
              <a:t>Graduation</a:t>
            </a:r>
            <a:endParaRPr sz="2000" dirty="0">
              <a:latin typeface="Tahoma"/>
              <a:cs typeface="Tahoma"/>
            </a:endParaRPr>
          </a:p>
          <a:p>
            <a:pPr marL="457200" indent="-457834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year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of a </a:t>
            </a:r>
            <a:r>
              <a:rPr lang="en-US" sz="1700" spc="-5" dirty="0">
                <a:solidFill>
                  <a:srgbClr val="FFFFFF"/>
                </a:solidFill>
                <a:latin typeface="Tahoma"/>
                <a:cs typeface="Tahoma"/>
              </a:rPr>
              <a:t>Life Science</a:t>
            </a:r>
            <a:endParaRPr sz="1700" dirty="0">
              <a:latin typeface="Tahoma"/>
              <a:cs typeface="Tahoma"/>
            </a:endParaRPr>
          </a:p>
          <a:p>
            <a:pPr marL="457200" marR="454025" indent="-457834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year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of a 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Physical Science 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(Earth 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Science </a:t>
            </a:r>
            <a:r>
              <a:rPr sz="17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7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Chemistry)</a:t>
            </a:r>
            <a:endParaRPr sz="1700" dirty="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20828"/>
              </p:ext>
            </p:extLst>
          </p:nvPr>
        </p:nvGraphicFramePr>
        <p:xfrm>
          <a:off x="4724400" y="1536446"/>
          <a:ext cx="4038599" cy="387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1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59">
                <a:tc>
                  <a:txBody>
                    <a:bodyPr/>
                    <a:lstStyle/>
                    <a:p>
                      <a:pPr marL="635">
                        <a:lnSpc>
                          <a:spcPts val="158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A-G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Requirement “Area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D”: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FF"/>
                      </a:solidFill>
                      <a:prstDash val="solid"/>
                    </a:lnL>
                    <a:lnT w="31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T w="3175">
                      <a:solidFill>
                        <a:srgbClr val="00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696">
                <a:tc gridSpan="2">
                  <a:txBody>
                    <a:bodyPr/>
                    <a:lstStyle/>
                    <a:p>
                      <a:pPr marL="635" marR="1688464">
                        <a:lnSpc>
                          <a:spcPts val="1330"/>
                        </a:lnSpc>
                        <a:spcBef>
                          <a:spcPts val="165"/>
                        </a:spcBef>
                      </a:pPr>
                      <a:r>
                        <a:rPr sz="1300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Two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years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 laboratory science. 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Must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pass with </a:t>
                      </a:r>
                      <a:r>
                        <a:rPr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“C” </a:t>
                      </a:r>
                      <a:r>
                        <a:rPr sz="13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300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better.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915035">
                        <a:lnSpc>
                          <a:spcPts val="1495"/>
                        </a:lnSpc>
                        <a:spcBef>
                          <a:spcPts val="1120"/>
                        </a:spcBef>
                      </a:pPr>
                      <a:r>
                        <a:rPr sz="1400" b="1" u="heavy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cs typeface="Tahoma"/>
                        </a:rPr>
                        <a:t>2 </a:t>
                      </a:r>
                      <a:r>
                        <a:rPr sz="1400" b="1" u="heavy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cs typeface="Tahoma"/>
                        </a:rPr>
                        <a:t>Years</a:t>
                      </a:r>
                      <a:r>
                        <a:rPr sz="1400" b="1" u="heavy" spc="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u="heavy" spc="-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cs typeface="Tahoma"/>
                        </a:rPr>
                        <a:t>Required</a:t>
                      </a:r>
                      <a:endParaRPr sz="1400" dirty="0">
                        <a:latin typeface="Tahoma"/>
                        <a:cs typeface="Tahoma"/>
                      </a:endParaRPr>
                    </a:p>
                    <a:p>
                      <a:pPr marL="403225" indent="-165100">
                        <a:lnSpc>
                          <a:spcPts val="1310"/>
                        </a:lnSpc>
                        <a:buClr>
                          <a:srgbClr val="F86A1B"/>
                        </a:buClr>
                        <a:buFont typeface="Wingdings"/>
                        <a:buChar char="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Biology </a:t>
                      </a:r>
                      <a:endParaRPr lang="en-US" sz="1400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403225" indent="-165100">
                        <a:lnSpc>
                          <a:spcPts val="1310"/>
                        </a:lnSpc>
                        <a:buClr>
                          <a:srgbClr val="F86A1B"/>
                        </a:buClr>
                        <a:buFont typeface="Wingdings"/>
                        <a:buChar char=""/>
                        <a:tabLst>
                          <a:tab pos="403225" algn="l"/>
                        </a:tabLst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Chemistry </a:t>
                      </a:r>
                      <a:endParaRPr lang="en-US" sz="1400" spc="-5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403225" indent="-165100">
                        <a:lnSpc>
                          <a:spcPts val="1310"/>
                        </a:lnSpc>
                        <a:buClr>
                          <a:srgbClr val="F86A1B"/>
                        </a:buClr>
                        <a:buFont typeface="Wingdings"/>
                        <a:buChar char=""/>
                        <a:tabLst>
                          <a:tab pos="403225" algn="l"/>
                        </a:tabLst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r>
                        <a:rPr sz="1350" b="1" spc="15" baseline="2469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rd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r>
                        <a:rPr sz="1400" b="1" spc="-1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Recommended</a:t>
                      </a:r>
                      <a:endParaRPr lang="en-US" sz="1400" b="1" spc="-5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631825" marR="481330" lvl="1" indent="-165100">
                        <a:lnSpc>
                          <a:spcPct val="60000"/>
                        </a:lnSpc>
                        <a:spcBef>
                          <a:spcPts val="455"/>
                        </a:spcBef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631825" algn="l"/>
                        </a:tabLst>
                      </a:pPr>
                      <a:r>
                        <a:rPr lang="en-US"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 Biology</a:t>
                      </a:r>
                    </a:p>
                    <a:p>
                      <a:pPr marL="631825" marR="481330" lvl="1" indent="-165100">
                        <a:lnSpc>
                          <a:spcPct val="60000"/>
                        </a:lnSpc>
                        <a:spcBef>
                          <a:spcPts val="455"/>
                        </a:spcBef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631825" algn="l"/>
                        </a:tabLst>
                      </a:pPr>
                      <a:r>
                        <a:rPr lang="en-US"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 Computer Science Principles</a:t>
                      </a:r>
                    </a:p>
                    <a:p>
                      <a:pPr marL="631825" marR="481330" lvl="1" indent="-165100">
                        <a:lnSpc>
                          <a:spcPct val="60000"/>
                        </a:lnSpc>
                        <a:spcBef>
                          <a:spcPts val="455"/>
                        </a:spcBef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631825" algn="l"/>
                        </a:tabLst>
                      </a:pPr>
                      <a:r>
                        <a:rPr lang="en-US"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 Environmental Science</a:t>
                      </a:r>
                    </a:p>
                    <a:p>
                      <a:pPr marL="631825" marR="481330" lvl="1" indent="-165100">
                        <a:lnSpc>
                          <a:spcPct val="60000"/>
                        </a:lnSpc>
                        <a:spcBef>
                          <a:spcPts val="455"/>
                        </a:spcBef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631825" algn="l"/>
                        </a:tabLst>
                      </a:pPr>
                      <a:r>
                        <a:rPr lang="en-US"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Earth Science</a:t>
                      </a:r>
                    </a:p>
                    <a:p>
                      <a:pPr marL="631825" marR="481330" lvl="1" indent="-165100">
                        <a:lnSpc>
                          <a:spcPct val="60000"/>
                        </a:lnSpc>
                        <a:spcBef>
                          <a:spcPts val="455"/>
                        </a:spcBef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631825" algn="l"/>
                        </a:tabLst>
                      </a:pPr>
                      <a:r>
                        <a:rPr lang="en-US" sz="13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Physics</a:t>
                      </a:r>
                    </a:p>
                    <a:p>
                      <a:pPr marL="631825" marR="481330" lvl="1" indent="-165100">
                        <a:lnSpc>
                          <a:spcPct val="60000"/>
                        </a:lnSpc>
                        <a:spcBef>
                          <a:spcPts val="455"/>
                        </a:spcBef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631825" algn="l"/>
                        </a:tabLst>
                      </a:pPr>
                      <a:endParaRPr lang="en-US" sz="1300" dirty="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00FF"/>
                      </a:solidFill>
                      <a:prstDash val="solid"/>
                    </a:lnL>
                    <a:lnR w="3175">
                      <a:solidFill>
                        <a:srgbClr val="0000FF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C31B69D-3B8F-9D49-AD1B-CB571D09F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462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13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40 × 360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Image result for science">
            <a:hlinkClick r:id="rId2"/>
            <a:extLst>
              <a:ext uri="{FF2B5EF4-FFF2-40B4-BE49-F238E27FC236}">
                <a16:creationId xmlns:a16="http://schemas.microsoft.com/office/drawing/2014/main" id="{F64544C8-3641-E74C-9988-7FACBF45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6700"/>
            <a:ext cx="381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411723"/>
            <a:ext cx="7604759" cy="928369"/>
          </a:xfrm>
          <a:custGeom>
            <a:avLst/>
            <a:gdLst/>
            <a:ahLst/>
            <a:cxnLst/>
            <a:rect l="l" t="t" r="r" b="b"/>
            <a:pathLst>
              <a:path w="7604759" h="928370">
                <a:moveTo>
                  <a:pt x="0" y="0"/>
                </a:moveTo>
                <a:lnTo>
                  <a:pt x="0" y="75691"/>
                </a:lnTo>
                <a:lnTo>
                  <a:pt x="7224649" y="928116"/>
                </a:lnTo>
                <a:lnTo>
                  <a:pt x="7604759" y="897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987" y="6116115"/>
            <a:ext cx="7463155" cy="742315"/>
          </a:xfrm>
          <a:custGeom>
            <a:avLst/>
            <a:gdLst/>
            <a:ahLst/>
            <a:cxnLst/>
            <a:rect l="l" t="t" r="r" b="b"/>
            <a:pathLst>
              <a:path w="7463155" h="742315">
                <a:moveTo>
                  <a:pt x="7463012" y="0"/>
                </a:moveTo>
                <a:lnTo>
                  <a:pt x="0" y="741882"/>
                </a:lnTo>
                <a:lnTo>
                  <a:pt x="755388" y="741882"/>
                </a:lnTo>
                <a:lnTo>
                  <a:pt x="7463012" y="74714"/>
                </a:lnTo>
                <a:lnTo>
                  <a:pt x="746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5319" y="399287"/>
            <a:ext cx="7858506" cy="816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3048" y="490855"/>
            <a:ext cx="7397750" cy="688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b="1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PHYSICAL </a:t>
            </a:r>
            <a:r>
              <a:rPr sz="2900" b="1" spc="-4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EDUCATION</a:t>
            </a:r>
            <a:r>
              <a:rPr sz="2900" b="1" spc="-11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29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REQUIREMENT</a:t>
            </a:r>
            <a:endParaRPr sz="29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 marL="635" algn="ctr">
              <a:lnSpc>
                <a:spcPct val="100000"/>
              </a:lnSpc>
              <a:spcBef>
                <a:spcPts val="55"/>
              </a:spcBef>
            </a:pPr>
            <a:r>
              <a:rPr sz="1400" b="1" i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FOR </a:t>
            </a:r>
            <a:r>
              <a:rPr sz="1400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HIGH </a:t>
            </a:r>
            <a:r>
              <a:rPr sz="1400" b="1" i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SCHOOL </a:t>
            </a:r>
            <a:r>
              <a:rPr sz="1400" b="1" i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GRADUATION</a:t>
            </a:r>
            <a:r>
              <a:rPr sz="1400" b="1" i="1" spc="-6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1400" b="1" i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ONLY</a:t>
            </a:r>
            <a:endParaRPr sz="14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3700" y="1670304"/>
            <a:ext cx="700277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6872" y="1670304"/>
            <a:ext cx="3067050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608" y="2461260"/>
            <a:ext cx="483857" cy="633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2791" y="2438400"/>
            <a:ext cx="799337" cy="677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608" y="2827020"/>
            <a:ext cx="483857" cy="633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2791" y="2804160"/>
            <a:ext cx="1460754" cy="6774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1407" y="2840735"/>
            <a:ext cx="450342" cy="464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9611" y="2804160"/>
            <a:ext cx="502145" cy="6774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8672" y="2804160"/>
            <a:ext cx="707898" cy="67741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4432" y="2840735"/>
            <a:ext cx="450342" cy="4640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87979" y="2804160"/>
            <a:ext cx="1020318" cy="677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3608" y="3192779"/>
            <a:ext cx="483857" cy="633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2791" y="3169920"/>
            <a:ext cx="1863089" cy="6774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62783" y="3169920"/>
            <a:ext cx="1619249" cy="67741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8935" y="3169920"/>
            <a:ext cx="502145" cy="6774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3608" y="3558540"/>
            <a:ext cx="483857" cy="633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2791" y="3535679"/>
            <a:ext cx="2193798" cy="6774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3608" y="3924300"/>
            <a:ext cx="483857" cy="633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2791" y="3901440"/>
            <a:ext cx="1824989" cy="6774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3608" y="4290059"/>
            <a:ext cx="483857" cy="6332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64344" y="8738095"/>
            <a:ext cx="6371082" cy="6774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686562" y="1600961"/>
            <a:ext cx="7772400" cy="602729"/>
          </a:xfrm>
          <a:prstGeom prst="rect">
            <a:avLst/>
          </a:prstGeom>
          <a:ln w="28955">
            <a:solidFill>
              <a:srgbClr val="0000FF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2 </a:t>
            </a:r>
            <a:r>
              <a:rPr sz="2800" b="1" spc="-80" dirty="0">
                <a:solidFill>
                  <a:srgbClr val="FFFFFF"/>
                </a:solidFill>
                <a:latin typeface="Gill Sans MT"/>
                <a:cs typeface="Gill Sans MT"/>
              </a:rPr>
              <a:t>Years</a:t>
            </a:r>
            <a:r>
              <a:rPr sz="2800" b="1" spc="-4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Gill Sans MT"/>
                <a:cs typeface="Gill Sans MT"/>
              </a:rPr>
              <a:t>Required: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BBF07C03-3911-AC4D-B947-60C572AC0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025" y="2997596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/>
              </a:rPr>
              <a:t>0 × 300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physical education">
            <a:hlinkClick r:id="rId17"/>
            <a:extLst>
              <a:ext uri="{FF2B5EF4-FFF2-40B4-BE49-F238E27FC236}">
                <a16:creationId xmlns:a16="http://schemas.microsoft.com/office/drawing/2014/main" id="{6CB9A806-3F8F-AA47-9745-7FE4D27C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28" y="3057157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411723"/>
            <a:ext cx="7604759" cy="928369"/>
          </a:xfrm>
          <a:custGeom>
            <a:avLst/>
            <a:gdLst/>
            <a:ahLst/>
            <a:cxnLst/>
            <a:rect l="l" t="t" r="r" b="b"/>
            <a:pathLst>
              <a:path w="7604759" h="928370">
                <a:moveTo>
                  <a:pt x="0" y="0"/>
                </a:moveTo>
                <a:lnTo>
                  <a:pt x="0" y="75691"/>
                </a:lnTo>
                <a:lnTo>
                  <a:pt x="7224649" y="928116"/>
                </a:lnTo>
                <a:lnTo>
                  <a:pt x="7604759" y="897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987" y="6116115"/>
            <a:ext cx="7463155" cy="742315"/>
          </a:xfrm>
          <a:custGeom>
            <a:avLst/>
            <a:gdLst/>
            <a:ahLst/>
            <a:cxnLst/>
            <a:rect l="l" t="t" r="r" b="b"/>
            <a:pathLst>
              <a:path w="7463155" h="742315">
                <a:moveTo>
                  <a:pt x="7463012" y="0"/>
                </a:moveTo>
                <a:lnTo>
                  <a:pt x="0" y="741882"/>
                </a:lnTo>
                <a:lnTo>
                  <a:pt x="755388" y="741882"/>
                </a:lnTo>
                <a:lnTo>
                  <a:pt x="7463012" y="74714"/>
                </a:lnTo>
                <a:lnTo>
                  <a:pt x="746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755" y="669036"/>
            <a:ext cx="6909054" cy="1119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7253" y="799592"/>
            <a:ext cx="6269990" cy="88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9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HEALTH</a:t>
            </a:r>
            <a:r>
              <a:rPr sz="4000" b="1" spc="-4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4000" b="1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REQUIREMENT</a:t>
            </a:r>
            <a:endParaRPr sz="40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  <a:p>
            <a:pPr marL="5080" algn="ctr">
              <a:lnSpc>
                <a:spcPct val="100000"/>
              </a:lnSpc>
              <a:spcBef>
                <a:spcPts val="85"/>
              </a:spcBef>
            </a:pPr>
            <a:r>
              <a:rPr sz="1600" b="1" i="1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FOR HIGH </a:t>
            </a:r>
            <a:r>
              <a:rPr sz="1600" b="1" i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SCHOOL </a:t>
            </a:r>
            <a:r>
              <a:rPr sz="1600" b="1" i="1" spc="-2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GRADUATION</a:t>
            </a:r>
            <a:r>
              <a:rPr sz="1600" b="1" i="1" spc="13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1600" b="1" i="1" spc="-2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ONLY</a:t>
            </a:r>
            <a:endParaRPr sz="16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763" y="1981326"/>
            <a:ext cx="7385050" cy="486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700"/>
              </a:lnSpc>
              <a:spcBef>
                <a:spcPts val="95"/>
              </a:spcBef>
            </a:pPr>
            <a:r>
              <a:rPr sz="3100" spc="-10" dirty="0">
                <a:solidFill>
                  <a:srgbClr val="FFFFFF"/>
                </a:solidFill>
                <a:latin typeface="Gill Sans MT"/>
                <a:cs typeface="Gill Sans MT"/>
              </a:rPr>
              <a:t>One </a:t>
            </a:r>
            <a:r>
              <a:rPr sz="3100" spc="-5" dirty="0">
                <a:solidFill>
                  <a:srgbClr val="FFFFFF"/>
                </a:solidFill>
                <a:latin typeface="Gill Sans MT"/>
                <a:cs typeface="Gill Sans MT"/>
              </a:rPr>
              <a:t>semester</a:t>
            </a:r>
            <a:r>
              <a:rPr sz="3100" spc="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00" spc="-95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endParaRPr sz="3100" dirty="0">
              <a:latin typeface="Gill Sans MT"/>
              <a:cs typeface="Gill Sans MT"/>
            </a:endParaRPr>
          </a:p>
        </p:txBody>
      </p:sp>
      <p:pic>
        <p:nvPicPr>
          <p:cNvPr id="8194" name="Picture 2" descr="Image result for health education">
            <a:hlinkClick r:id="rId3"/>
            <a:extLst>
              <a:ext uri="{FF2B5EF4-FFF2-40B4-BE49-F238E27FC236}">
                <a16:creationId xmlns:a16="http://schemas.microsoft.com/office/drawing/2014/main" id="{38CBA409-2148-FB44-85A4-5144A9C7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2779"/>
            <a:ext cx="3276934" cy="25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PR">
            <a:extLst>
              <a:ext uri="{FF2B5EF4-FFF2-40B4-BE49-F238E27FC236}">
                <a16:creationId xmlns:a16="http://schemas.microsoft.com/office/drawing/2014/main" id="{C9C80D7A-1242-734D-AE13-3E4E008F7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72779"/>
            <a:ext cx="2125391" cy="25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08365A87-DFDB-DC4C-8213-B69F535DC1E5}"/>
              </a:ext>
            </a:extLst>
          </p:cNvPr>
          <p:cNvSpPr txBox="1"/>
          <p:nvPr/>
        </p:nvSpPr>
        <p:spPr>
          <a:xfrm>
            <a:off x="5847159" y="2779695"/>
            <a:ext cx="2621433" cy="194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700"/>
              </a:lnSpc>
              <a:spcBef>
                <a:spcPts val="95"/>
              </a:spcBef>
            </a:pPr>
            <a:r>
              <a:rPr lang="en-US" sz="3100" spc="-10" dirty="0">
                <a:solidFill>
                  <a:srgbClr val="FFFFFF"/>
                </a:solidFill>
                <a:latin typeface="Gill Sans MT"/>
                <a:cs typeface="Gill Sans MT"/>
              </a:rPr>
              <a:t>CPR </a:t>
            </a:r>
          </a:p>
          <a:p>
            <a:pPr marL="12700" algn="ctr">
              <a:lnSpc>
                <a:spcPts val="3700"/>
              </a:lnSpc>
              <a:spcBef>
                <a:spcPts val="95"/>
              </a:spcBef>
            </a:pPr>
            <a:r>
              <a:rPr lang="en-US" sz="3100" spc="-10" dirty="0">
                <a:solidFill>
                  <a:srgbClr val="FFFFFF"/>
                </a:solidFill>
                <a:latin typeface="Gill Sans MT"/>
                <a:cs typeface="Gill Sans MT"/>
              </a:rPr>
              <a:t>Requirement!</a:t>
            </a:r>
          </a:p>
          <a:p>
            <a:pPr marL="12700" algn="ctr">
              <a:lnSpc>
                <a:spcPts val="3700"/>
              </a:lnSpc>
              <a:spcBef>
                <a:spcPts val="95"/>
              </a:spcBef>
            </a:pPr>
            <a:r>
              <a:rPr lang="en-US" sz="3100" spc="-10" dirty="0">
                <a:solidFill>
                  <a:srgbClr val="FFFFFF"/>
                </a:solidFill>
                <a:latin typeface="Gill Sans MT"/>
                <a:cs typeface="Gill Sans MT"/>
              </a:rPr>
              <a:t>Compression</a:t>
            </a:r>
          </a:p>
          <a:p>
            <a:pPr marL="12700" algn="ctr">
              <a:lnSpc>
                <a:spcPts val="3700"/>
              </a:lnSpc>
              <a:spcBef>
                <a:spcPts val="95"/>
              </a:spcBef>
            </a:pPr>
            <a:r>
              <a:rPr lang="en-US" sz="3100" spc="-10" dirty="0">
                <a:solidFill>
                  <a:srgbClr val="FFFFFF"/>
                </a:solidFill>
                <a:latin typeface="Gill Sans MT"/>
                <a:cs typeface="Gill Sans MT"/>
              </a:rPr>
              <a:t>ONLY</a:t>
            </a:r>
            <a:endParaRPr sz="31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411723"/>
            <a:ext cx="7604759" cy="928369"/>
          </a:xfrm>
          <a:custGeom>
            <a:avLst/>
            <a:gdLst/>
            <a:ahLst/>
            <a:cxnLst/>
            <a:rect l="l" t="t" r="r" b="b"/>
            <a:pathLst>
              <a:path w="7604759" h="928370">
                <a:moveTo>
                  <a:pt x="0" y="0"/>
                </a:moveTo>
                <a:lnTo>
                  <a:pt x="0" y="75691"/>
                </a:lnTo>
                <a:lnTo>
                  <a:pt x="7224649" y="928116"/>
                </a:lnTo>
                <a:lnTo>
                  <a:pt x="7604759" y="897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987" y="6116115"/>
            <a:ext cx="7463155" cy="742315"/>
          </a:xfrm>
          <a:custGeom>
            <a:avLst/>
            <a:gdLst/>
            <a:ahLst/>
            <a:cxnLst/>
            <a:rect l="l" t="t" r="r" b="b"/>
            <a:pathLst>
              <a:path w="7463155" h="742315">
                <a:moveTo>
                  <a:pt x="7463012" y="0"/>
                </a:moveTo>
                <a:lnTo>
                  <a:pt x="0" y="741882"/>
                </a:lnTo>
                <a:lnTo>
                  <a:pt x="755388" y="741882"/>
                </a:lnTo>
                <a:lnTo>
                  <a:pt x="7463012" y="74714"/>
                </a:lnTo>
                <a:lnTo>
                  <a:pt x="746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2891" y="714502"/>
            <a:ext cx="79997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6995" marR="5080" indent="-1344930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VISUAL </a:t>
            </a:r>
            <a:r>
              <a:rPr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&amp; </a:t>
            </a:r>
            <a:r>
              <a:rPr sz="24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PERFORMING </a:t>
            </a:r>
            <a:r>
              <a:rPr sz="2400" b="1" spc="-6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ART</a:t>
            </a:r>
            <a:r>
              <a:rPr lang="en-US" sz="2400" b="1" spc="-6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&amp; FOREIGN </a:t>
            </a:r>
            <a:r>
              <a:rPr sz="2400" b="1" spc="-2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LANGUAGE</a:t>
            </a:r>
            <a:endParaRPr sz="24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1905000"/>
            <a:ext cx="4191000" cy="3276600"/>
          </a:xfrm>
          <a:custGeom>
            <a:avLst/>
            <a:gdLst/>
            <a:ahLst/>
            <a:cxnLst/>
            <a:rect l="l" t="t" r="r" b="b"/>
            <a:pathLst>
              <a:path w="4191000" h="3276600">
                <a:moveTo>
                  <a:pt x="0" y="3276600"/>
                </a:moveTo>
                <a:lnTo>
                  <a:pt x="4191000" y="3276600"/>
                </a:lnTo>
                <a:lnTo>
                  <a:pt x="41910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2290572"/>
            <a:ext cx="3622675" cy="0"/>
          </a:xfrm>
          <a:custGeom>
            <a:avLst/>
            <a:gdLst/>
            <a:ahLst/>
            <a:cxnLst/>
            <a:rect l="l" t="t" r="r" b="b"/>
            <a:pathLst>
              <a:path w="3622675">
                <a:moveTo>
                  <a:pt x="0" y="0"/>
                </a:moveTo>
                <a:lnTo>
                  <a:pt x="3622548" y="0"/>
                </a:lnTo>
              </a:path>
            </a:pathLst>
          </a:custGeom>
          <a:ln w="304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600" y="1816670"/>
            <a:ext cx="4189729" cy="185243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45"/>
              </a:spcBef>
            </a:pP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High School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Graduation</a:t>
            </a:r>
            <a:endParaRPr sz="2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year,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chosen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endParaRPr sz="2000" dirty="0">
              <a:latin typeface="Tahoma"/>
              <a:cs typeface="Tahoma"/>
            </a:endParaRPr>
          </a:p>
          <a:p>
            <a:pPr marL="3429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following subject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areas:</a:t>
            </a:r>
            <a:endParaRPr sz="2000" dirty="0">
              <a:latin typeface="Tahoma"/>
              <a:cs typeface="Tahoma"/>
            </a:endParaRPr>
          </a:p>
          <a:p>
            <a:pPr marL="630555" indent="-165100">
              <a:lnSpc>
                <a:spcPct val="100000"/>
              </a:lnSpc>
              <a:spcBef>
                <a:spcPts val="309"/>
              </a:spcBef>
              <a:buClr>
                <a:srgbClr val="F86A1B"/>
              </a:buClr>
              <a:buFont typeface="Arial"/>
              <a:buChar char="•"/>
              <a:tabLst>
                <a:tab pos="631190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Visual &amp;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Performing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Art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endParaRPr sz="1800" dirty="0">
              <a:latin typeface="Tahoma"/>
              <a:cs typeface="Tahoma"/>
            </a:endParaRPr>
          </a:p>
          <a:p>
            <a:pPr marL="630555" indent="-165100">
              <a:lnSpc>
                <a:spcPct val="100000"/>
              </a:lnSpc>
              <a:spcBef>
                <a:spcPts val="300"/>
              </a:spcBef>
              <a:buClr>
                <a:srgbClr val="F86A1B"/>
              </a:buClr>
              <a:buFont typeface="Arial"/>
              <a:buChar char="•"/>
              <a:tabLst>
                <a:tab pos="631190" algn="l"/>
              </a:tabLst>
            </a:pPr>
            <a:r>
              <a:rPr lang="en-US" sz="1800" spc="-20" dirty="0">
                <a:solidFill>
                  <a:srgbClr val="FFFFFF"/>
                </a:solidFill>
                <a:latin typeface="Tahoma"/>
                <a:cs typeface="Tahoma"/>
              </a:rPr>
              <a:t>Foreign Language</a:t>
            </a:r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07280"/>
              </p:ext>
            </p:extLst>
          </p:nvPr>
        </p:nvGraphicFramePr>
        <p:xfrm>
          <a:off x="4799076" y="1903476"/>
          <a:ext cx="4200525" cy="3984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572">
                <a:tc>
                  <a:txBody>
                    <a:bodyPr/>
                    <a:lstStyle/>
                    <a:p>
                      <a:pPr marL="635">
                        <a:lnSpc>
                          <a:spcPts val="2585"/>
                        </a:lnSpc>
                        <a:spcBef>
                          <a:spcPts val="35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A-G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Requirement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3175">
                      <a:solidFill>
                        <a:srgbClr val="0000FF"/>
                      </a:solidFill>
                      <a:prstDash val="solid"/>
                    </a:lnL>
                    <a:lnT w="3175">
                      <a:solidFill>
                        <a:srgbClr val="0000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T w="3175">
                      <a:solidFill>
                        <a:srgbClr val="00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028">
                <a:tc gridSpan="2"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Must take 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BOTH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 </a:t>
                      </a:r>
                      <a:r>
                        <a:rPr sz="17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VPA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 a</a:t>
                      </a:r>
                      <a:r>
                        <a:rPr sz="1700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7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World</a:t>
                      </a:r>
                      <a:endParaRPr sz="1700" dirty="0">
                        <a:latin typeface="Tahoma"/>
                        <a:cs typeface="Tahoma"/>
                      </a:endParaRPr>
                    </a:p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Language and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pass 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with </a:t>
                      </a:r>
                      <a:r>
                        <a:rPr sz="17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“C” </a:t>
                      </a:r>
                      <a:r>
                        <a:rPr sz="17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7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better:</a:t>
                      </a:r>
                      <a:endParaRPr sz="1700" dirty="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 dirty="0">
                        <a:latin typeface="Times New Roman"/>
                        <a:cs typeface="Times New Roman"/>
                      </a:endParaRPr>
                    </a:p>
                    <a:p>
                      <a:pPr marL="927100" indent="-172720">
                        <a:lnSpc>
                          <a:spcPct val="100000"/>
                        </a:lnSpc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927735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 a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VPA</a:t>
                      </a:r>
                      <a:r>
                        <a:rPr lang="en-US" sz="20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“Area E”</a:t>
                      </a:r>
                      <a:endParaRPr lang="en-US" sz="2400" spc="-15" dirty="0">
                        <a:solidFill>
                          <a:schemeClr val="tx1"/>
                        </a:solidFill>
                        <a:latin typeface="Tahoma"/>
                        <a:cs typeface="Tahoma"/>
                      </a:endParaRPr>
                    </a:p>
                    <a:p>
                      <a:pPr marL="754380" indent="0">
                        <a:lnSpc>
                          <a:spcPct val="100000"/>
                        </a:lnSpc>
                        <a:buClr>
                          <a:srgbClr val="F86A1B"/>
                        </a:buClr>
                        <a:buFont typeface="Arial"/>
                        <a:buNone/>
                        <a:tabLst>
                          <a:tab pos="927735" algn="l"/>
                        </a:tabLst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Examples: Theater, Visual Arts, Piano, Vocal, Choir</a:t>
                      </a:r>
                    </a:p>
                    <a:p>
                      <a:pPr marL="927100" marR="304165" indent="-172720">
                        <a:lnSpc>
                          <a:spcPct val="100099"/>
                        </a:lnSpc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927735" algn="l"/>
                        </a:tabLst>
                      </a:pPr>
                      <a:endParaRPr lang="en-US" sz="2000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927100" marR="304165" indent="-172720">
                        <a:lnSpc>
                          <a:spcPct val="100099"/>
                        </a:lnSpc>
                        <a:buClr>
                          <a:srgbClr val="F86A1B"/>
                        </a:buClr>
                        <a:buFont typeface="Arial"/>
                        <a:buChar char="•"/>
                        <a:tabLst>
                          <a:tab pos="927735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years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same</a:t>
                      </a:r>
                      <a:r>
                        <a:rPr sz="2000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en-US" sz="20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Foreign Language “Area F”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Wingdings"/>
                          <a:cs typeface="Wingdings"/>
                        </a:rPr>
                        <a:t>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years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 language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recommended</a:t>
                      </a:r>
                      <a:endParaRPr lang="en-US" sz="2000" spc="-5" dirty="0">
                        <a:solidFill>
                          <a:srgbClr val="FFFFFF"/>
                        </a:solidFill>
                        <a:latin typeface="Tahoma"/>
                        <a:cs typeface="Tahoma"/>
                      </a:endParaRPr>
                    </a:p>
                    <a:p>
                      <a:pPr marL="754380" marR="304165" indent="0">
                        <a:lnSpc>
                          <a:spcPct val="100099"/>
                        </a:lnSpc>
                        <a:buClr>
                          <a:srgbClr val="F86A1B"/>
                        </a:buClr>
                        <a:buFont typeface="Arial"/>
                        <a:buNone/>
                        <a:tabLst>
                          <a:tab pos="927735" algn="l"/>
                        </a:tabLst>
                      </a:pPr>
                      <a:r>
                        <a:rPr lang="en-US" sz="20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Examples: French, Spanish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25400" marB="0">
                    <a:lnL w="3175">
                      <a:solidFill>
                        <a:srgbClr val="0000FF"/>
                      </a:solidFill>
                      <a:prstDash val="solid"/>
                    </a:lnL>
                    <a:lnR w="3175">
                      <a:solidFill>
                        <a:srgbClr val="0000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676BE0B-8E36-0E46-A308-778478E1C2CF}"/>
              </a:ext>
            </a:extLst>
          </p:cNvPr>
          <p:cNvSpPr txBox="1"/>
          <p:nvPr/>
        </p:nvSpPr>
        <p:spPr>
          <a:xfrm>
            <a:off x="-76200" y="520826"/>
            <a:ext cx="9220200" cy="7010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bject 2"/>
          <p:cNvSpPr/>
          <p:nvPr/>
        </p:nvSpPr>
        <p:spPr>
          <a:xfrm>
            <a:off x="1299972" y="530351"/>
            <a:ext cx="6575298" cy="100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0989" y="647446"/>
            <a:ext cx="6006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ELECTIVE</a:t>
            </a:r>
            <a:r>
              <a:rPr sz="3600" b="1" spc="-50" dirty="0">
                <a:solidFill>
                  <a:srgbClr val="FF6600"/>
                </a:solidFill>
                <a:latin typeface="Gill Sans MT"/>
                <a:cs typeface="Gill Sans MT"/>
              </a:rPr>
              <a:t> </a:t>
            </a:r>
            <a:r>
              <a:rPr sz="36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REQUIREMENT</a:t>
            </a:r>
            <a:endParaRPr sz="36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524000"/>
            <a:ext cx="4114800" cy="2971800"/>
          </a:xfrm>
          <a:custGeom>
            <a:avLst/>
            <a:gdLst/>
            <a:ahLst/>
            <a:cxnLst/>
            <a:rect l="l" t="t" r="r" b="b"/>
            <a:pathLst>
              <a:path w="4114800" h="2971800">
                <a:moveTo>
                  <a:pt x="0" y="2971800"/>
                </a:moveTo>
                <a:lnTo>
                  <a:pt x="4114800" y="2971800"/>
                </a:lnTo>
                <a:lnTo>
                  <a:pt x="41148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" y="1455407"/>
            <a:ext cx="3355086" cy="567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59" y="1802950"/>
            <a:ext cx="3050286" cy="5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8279" y="1402978"/>
            <a:ext cx="3920490" cy="157797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High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School</a:t>
            </a:r>
            <a:r>
              <a:rPr sz="2000" b="1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Graduation</a:t>
            </a:r>
            <a:endParaRPr sz="2000">
              <a:latin typeface="Tahoma"/>
              <a:cs typeface="Tahoma"/>
            </a:endParaRPr>
          </a:p>
          <a:p>
            <a:pPr marL="287020" marR="5080" indent="-274320">
              <a:lnSpc>
                <a:spcPts val="1939"/>
              </a:lnSpc>
              <a:spcBef>
                <a:spcPts val="1110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Every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class taken above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beyond  the previously listed graduation 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requirements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will count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towards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the 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75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credit elective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requirement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1524000"/>
            <a:ext cx="4267200" cy="2971800"/>
          </a:xfrm>
          <a:custGeom>
            <a:avLst/>
            <a:gdLst/>
            <a:ahLst/>
            <a:cxnLst/>
            <a:rect l="l" t="t" r="r" b="b"/>
            <a:pathLst>
              <a:path w="4267200" h="2971800">
                <a:moveTo>
                  <a:pt x="0" y="2971800"/>
                </a:moveTo>
                <a:lnTo>
                  <a:pt x="4267200" y="2971800"/>
                </a:lnTo>
                <a:lnTo>
                  <a:pt x="42672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5359" y="1802950"/>
            <a:ext cx="2237993" cy="58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2959" y="1455407"/>
            <a:ext cx="512825" cy="567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06696" y="1455407"/>
            <a:ext cx="448830" cy="5677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6423" y="1455407"/>
            <a:ext cx="2259329" cy="5677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81169" y="1429552"/>
            <a:ext cx="3435985" cy="195516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A-G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Requirement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Must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pass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with “C”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14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Tahoma"/>
                <a:cs typeface="Tahoma"/>
              </a:rPr>
              <a:t>better.</a:t>
            </a:r>
            <a:endParaRPr sz="1400" dirty="0">
              <a:latin typeface="Tahoma"/>
              <a:cs typeface="Tahoma"/>
            </a:endParaRPr>
          </a:p>
          <a:p>
            <a:pPr marL="12700" marR="492125">
              <a:lnSpc>
                <a:spcPct val="100000"/>
              </a:lnSpc>
              <a:spcBef>
                <a:spcPts val="1185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full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year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 a </a:t>
            </a:r>
            <a:r>
              <a:rPr lang="en-US" sz="1800" spc="-5" dirty="0">
                <a:solidFill>
                  <a:srgbClr val="FFFFFF"/>
                </a:solidFill>
                <a:latin typeface="Tahoma"/>
                <a:cs typeface="Tahoma"/>
              </a:rPr>
              <a:t>CP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elective</a:t>
            </a:r>
            <a:r>
              <a:rPr lang="en-US" sz="1800" spc="-10" dirty="0">
                <a:solidFill>
                  <a:srgbClr val="FFFFFF"/>
                </a:solidFill>
                <a:latin typeface="Tahoma"/>
                <a:cs typeface="Tahoma"/>
              </a:rPr>
              <a:t> “Area G”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required</a:t>
            </a: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(above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beyond previously mentioned</a:t>
            </a:r>
            <a:endParaRPr sz="1800" dirty="0">
              <a:latin typeface="Tahoma"/>
              <a:cs typeface="Tahom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requirements)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DA76F-1F2E-EE4B-81D2-3C6D8A85FA76}"/>
              </a:ext>
            </a:extLst>
          </p:cNvPr>
          <p:cNvSpPr txBox="1"/>
          <p:nvPr/>
        </p:nvSpPr>
        <p:spPr>
          <a:xfrm>
            <a:off x="609600" y="5029200"/>
            <a:ext cx="760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Elective Ideas: Art, Dance, Drama, Musical Theater, Piano, Guitar, Voice, Theater, Contemporary Band, Stage Production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Athletics: Basketball, Volleyball, Weightlifting, Health and Wellness, etc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066916-0ABD-244B-B4C8-EE048473F297}"/>
              </a:ext>
            </a:extLst>
          </p:cNvPr>
          <p:cNvSpPr txBox="1"/>
          <p:nvPr/>
        </p:nvSpPr>
        <p:spPr>
          <a:xfrm>
            <a:off x="-304800" y="0"/>
            <a:ext cx="102108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6678A-3904-EF48-8493-11FFA8645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6FCF0E-FC28-DF4F-81B7-3019B985003E}"/>
              </a:ext>
            </a:extLst>
          </p:cNvPr>
          <p:cNvSpPr txBox="1"/>
          <p:nvPr/>
        </p:nvSpPr>
        <p:spPr>
          <a:xfrm>
            <a:off x="-304800" y="-76200"/>
            <a:ext cx="9829800" cy="7086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3050C-7CCF-5C4C-9B1E-5268D579B85F}"/>
              </a:ext>
            </a:extLst>
          </p:cNvPr>
          <p:cNvSpPr txBox="1"/>
          <p:nvPr/>
        </p:nvSpPr>
        <p:spPr>
          <a:xfrm>
            <a:off x="703708" y="533400"/>
            <a:ext cx="781278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Testing Information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8D930-3EA0-DB42-8304-D47AFCEE4A13}"/>
              </a:ext>
            </a:extLst>
          </p:cNvPr>
          <p:cNvSpPr txBox="1"/>
          <p:nvPr/>
        </p:nvSpPr>
        <p:spPr>
          <a:xfrm>
            <a:off x="4533900" y="1219200"/>
            <a:ext cx="4610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Preliminary SAT (PSAT)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What: practice for the SAT and ACT which are important and required exams to be taken in order to be accepted into many colleges and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When: October of every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How: Contact your school counselor for enrollment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Cost: $17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48946-7F3E-7E4E-8FC9-840400B76B6F}"/>
              </a:ext>
            </a:extLst>
          </p:cNvPr>
          <p:cNvSpPr txBox="1"/>
          <p:nvPr/>
        </p:nvSpPr>
        <p:spPr>
          <a:xfrm>
            <a:off x="0" y="1231232"/>
            <a:ext cx="46101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What: an exam used by many colleges and universities as part of the process of being accepted into these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When: Junior Year –September, October, December, February, April, and June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How: Register at </a:t>
            </a:r>
            <a:r>
              <a:rPr lang="en-US" sz="1600" dirty="0" err="1">
                <a:solidFill>
                  <a:srgbClr val="FF0000"/>
                </a:solidFill>
              </a:rPr>
              <a:t>ACT.org</a:t>
            </a:r>
            <a:endParaRPr lang="en-US" sz="16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Cost: Without Writing- $50.50/With Writing- $</a:t>
            </a:r>
            <a:r>
              <a:rPr lang="en-US" sz="1600">
                <a:solidFill>
                  <a:srgbClr val="FF0000"/>
                </a:solidFill>
              </a:rPr>
              <a:t>67.00 </a:t>
            </a:r>
            <a:endParaRPr lang="en-US" sz="1600" dirty="0">
              <a:solidFill>
                <a:srgbClr val="FF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There are fee waivers if you meet requirements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C4F15-8FA2-CA49-960D-760673FDAC4D}"/>
              </a:ext>
            </a:extLst>
          </p:cNvPr>
          <p:cNvSpPr txBox="1"/>
          <p:nvPr/>
        </p:nvSpPr>
        <p:spPr>
          <a:xfrm>
            <a:off x="0" y="3785777"/>
            <a:ext cx="46101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What: an exam used by many colleges and universities as part of the process of being accepted into these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When: Junior Year- August, October, November, December, March, May, and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How: Register at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https://collegereadiness.collegeboard.org/sat/register</a:t>
            </a: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Cost: Without Essay- $46/With Essay- $60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There are fee waivers if you meet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80CE3-2C6A-7545-A692-A950E2016699}"/>
              </a:ext>
            </a:extLst>
          </p:cNvPr>
          <p:cNvSpPr txBox="1"/>
          <p:nvPr/>
        </p:nvSpPr>
        <p:spPr>
          <a:xfrm>
            <a:off x="4642184" y="3633377"/>
            <a:ext cx="46101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UC’s and CSU’s require students to take ACT or SAT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Recommend taking each exam at least once because many students often prefer one exam over the other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Study tips/resources on counseling website</a:t>
            </a:r>
          </a:p>
        </p:txBody>
      </p:sp>
      <p:pic>
        <p:nvPicPr>
          <p:cNvPr id="2050" name="Picture 2" descr="Image result for SAT ACT">
            <a:extLst>
              <a:ext uri="{FF2B5EF4-FFF2-40B4-BE49-F238E27FC236}">
                <a16:creationId xmlns:a16="http://schemas.microsoft.com/office/drawing/2014/main" id="{E44DFEB1-68F5-EF4F-928C-257F8EB7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86354"/>
            <a:ext cx="2173978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5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BDC0D6-6212-DF49-95BB-BAFF831AA47E}"/>
              </a:ext>
            </a:extLst>
          </p:cNvPr>
          <p:cNvSpPr txBox="1"/>
          <p:nvPr/>
        </p:nvSpPr>
        <p:spPr>
          <a:xfrm>
            <a:off x="-838200" y="304800"/>
            <a:ext cx="10744200" cy="7239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6BE0B-8E36-0E46-A308-778478E1C2CF}"/>
              </a:ext>
            </a:extLst>
          </p:cNvPr>
          <p:cNvSpPr txBox="1"/>
          <p:nvPr/>
        </p:nvSpPr>
        <p:spPr>
          <a:xfrm>
            <a:off x="914400" y="497563"/>
            <a:ext cx="781278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CONCURRENT ENROLLMENT</a:t>
            </a:r>
            <a:endParaRPr lang="en-US" sz="3200" dirty="0"/>
          </a:p>
        </p:txBody>
      </p:sp>
      <p:sp>
        <p:nvSpPr>
          <p:cNvPr id="7" name="object 7"/>
          <p:cNvSpPr txBox="1"/>
          <p:nvPr/>
        </p:nvSpPr>
        <p:spPr>
          <a:xfrm>
            <a:off x="41910" y="1096625"/>
            <a:ext cx="3920490" cy="5625258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Would you like to take college classes while in high school?</a:t>
            </a:r>
            <a:endParaRPr lang="en-US" sz="2000" b="1" dirty="0">
              <a:solidFill>
                <a:schemeClr val="accent3"/>
              </a:solidFill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en-US" sz="2000" dirty="0">
                <a:solidFill>
                  <a:schemeClr val="accent3"/>
                </a:solidFill>
                <a:latin typeface="+mj-lt"/>
                <a:cs typeface="Tahoma"/>
              </a:rPr>
              <a:t>Concurrent Enrollment classes allow students to take classes for both high school graduation requirements and college credit at local community colleges</a:t>
            </a: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en-US" sz="2000" dirty="0">
                <a:solidFill>
                  <a:schemeClr val="accent3"/>
                </a:solidFill>
                <a:latin typeface="+mj-lt"/>
                <a:cs typeface="Tahoma"/>
              </a:rPr>
              <a:t>Classes are offered as </a:t>
            </a:r>
            <a:r>
              <a:rPr lang="en-US" sz="2000" i="1" u="sng" dirty="0">
                <a:solidFill>
                  <a:schemeClr val="accent3"/>
                </a:solidFill>
                <a:latin typeface="+mj-lt"/>
                <a:cs typeface="Tahoma"/>
              </a:rPr>
              <a:t>classroom based, online based, or hybrid</a:t>
            </a: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Tahoma"/>
              </a:rPr>
              <a:t>Visit the Counseling Office or Counseling Website to obtain concurrent enrollment form</a:t>
            </a: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en-US" sz="2000" b="1" dirty="0">
                <a:solidFill>
                  <a:schemeClr val="accent2"/>
                </a:solidFill>
                <a:latin typeface="+mj-lt"/>
                <a:cs typeface="Tahoma"/>
              </a:rPr>
              <a:t>Opportunities at College of the Canyons, Antelope Valley College, Cerro </a:t>
            </a:r>
            <a:r>
              <a:rPr lang="en-US" sz="2000" b="1" dirty="0" err="1">
                <a:solidFill>
                  <a:schemeClr val="accent2"/>
                </a:solidFill>
                <a:latin typeface="+mj-lt"/>
                <a:cs typeface="Tahoma"/>
              </a:rPr>
              <a:t>Coso</a:t>
            </a:r>
            <a:r>
              <a:rPr lang="en-US" sz="2000" b="1" dirty="0">
                <a:solidFill>
                  <a:schemeClr val="accent2"/>
                </a:solidFill>
                <a:latin typeface="+mj-lt"/>
                <a:cs typeface="Tahoma"/>
              </a:rPr>
              <a:t> College, and Victor Valley College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819B5-C020-F54F-B23D-EBD970E756BB}"/>
              </a:ext>
            </a:extLst>
          </p:cNvPr>
          <p:cNvSpPr txBox="1"/>
          <p:nvPr/>
        </p:nvSpPr>
        <p:spPr>
          <a:xfrm>
            <a:off x="4533900" y="1219200"/>
            <a:ext cx="4610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Benefits of taking College Classes While In 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Complete high school and college credits at the same time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Introduction to/preparation for college life for a smoother transition to college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More time for career and/or college major exploration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Address skills gaps and improve study skills/academic knowledge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Increased confidence and motivation to persist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Students experience the benefits of a college education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1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BDC0D6-6212-DF49-95BB-BAFF831AA47E}"/>
              </a:ext>
            </a:extLst>
          </p:cNvPr>
          <p:cNvSpPr txBox="1"/>
          <p:nvPr/>
        </p:nvSpPr>
        <p:spPr>
          <a:xfrm>
            <a:off x="-762000" y="304800"/>
            <a:ext cx="10439400" cy="70336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6BE0B-8E36-0E46-A308-778478E1C2CF}"/>
              </a:ext>
            </a:extLst>
          </p:cNvPr>
          <p:cNvSpPr txBox="1"/>
          <p:nvPr/>
        </p:nvSpPr>
        <p:spPr>
          <a:xfrm>
            <a:off x="602638" y="236193"/>
            <a:ext cx="7591145" cy="7027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Online Curriculum Options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819B5-C020-F54F-B23D-EBD970E756BB}"/>
              </a:ext>
            </a:extLst>
          </p:cNvPr>
          <p:cNvSpPr txBox="1"/>
          <p:nvPr/>
        </p:nvSpPr>
        <p:spPr>
          <a:xfrm>
            <a:off x="2569182" y="2857796"/>
            <a:ext cx="4479317" cy="406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Online Curriculums that offer A-G, AP, and CTE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Acellus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has many A-G approved courses but require students to seek one hour of instruction and proctors for major exams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Edgenuity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offers content only courses (require one hour of instruction a week and proctors for major exams)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bg1"/>
                </a:solidFill>
                <a:latin typeface="+mj-lt"/>
              </a:rPr>
              <a:t>Edgenuity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 also has a virtual academy that provide one hour of instruction a week</a:t>
            </a:r>
          </a:p>
        </p:txBody>
      </p:sp>
      <p:pic>
        <p:nvPicPr>
          <p:cNvPr id="11266" name="Picture 2" descr="Image result for acellus Logo">
            <a:extLst>
              <a:ext uri="{FF2B5EF4-FFF2-40B4-BE49-F238E27FC236}">
                <a16:creationId xmlns:a16="http://schemas.microsoft.com/office/drawing/2014/main" id="{C9B34A96-3FE4-574D-9BBC-AC16F36B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863" y="1092977"/>
            <a:ext cx="2710438" cy="27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edgenuity Logo">
            <a:extLst>
              <a:ext uri="{FF2B5EF4-FFF2-40B4-BE49-F238E27FC236}">
                <a16:creationId xmlns:a16="http://schemas.microsoft.com/office/drawing/2014/main" id="{0C31E6BC-B952-4D46-89AE-A85C68F2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90" y="1507067"/>
            <a:ext cx="5552872" cy="123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B1D4D-2994-1446-AA14-7437785CB304}"/>
              </a:ext>
            </a:extLst>
          </p:cNvPr>
          <p:cNvSpPr txBox="1"/>
          <p:nvPr/>
        </p:nvSpPr>
        <p:spPr>
          <a:xfrm>
            <a:off x="5693382" y="4911450"/>
            <a:ext cx="4479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+mj-lt"/>
              </a:rPr>
              <a:t>Cost: $90 a year</a:t>
            </a:r>
          </a:p>
          <a:p>
            <a:pPr algn="ctr"/>
            <a:r>
              <a:rPr lang="en-US" sz="2000" b="1" dirty="0">
                <a:solidFill>
                  <a:srgbClr val="FFFF00"/>
                </a:solidFill>
                <a:latin typeface="+mj-lt"/>
              </a:rPr>
              <a:t>per course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CA19F-64CB-AA45-89C4-7DB57C004999}"/>
              </a:ext>
            </a:extLst>
          </p:cNvPr>
          <p:cNvSpPr txBox="1"/>
          <p:nvPr/>
        </p:nvSpPr>
        <p:spPr>
          <a:xfrm>
            <a:off x="5677340" y="5598122"/>
            <a:ext cx="4479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+mj-lt"/>
              </a:rPr>
              <a:t>Cost: $275 a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+mj-lt"/>
              </a:rPr>
              <a:t>Semester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+mj-lt"/>
              </a:rPr>
              <a:t>per course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+mj-lt"/>
              </a:rPr>
              <a:t>(+costs of textbooks)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B1AFC-3FD8-694C-BA01-F5A8DC795C85}"/>
              </a:ext>
            </a:extLst>
          </p:cNvPr>
          <p:cNvSpPr txBox="1"/>
          <p:nvPr/>
        </p:nvSpPr>
        <p:spPr>
          <a:xfrm>
            <a:off x="5540982" y="3337588"/>
            <a:ext cx="4479317" cy="1313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+mj-lt"/>
              </a:rPr>
              <a:t>Cost: Flat fee 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+mj-lt"/>
              </a:rPr>
              <a:t>$100 a year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+mj-lt"/>
              </a:rPr>
              <a:t>for 6 courses</a:t>
            </a:r>
          </a:p>
          <a:p>
            <a:pPr algn="ctr"/>
            <a:endParaRPr lang="en-US" sz="20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449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BDC0D6-6212-DF49-95BB-BAFF831AA47E}"/>
              </a:ext>
            </a:extLst>
          </p:cNvPr>
          <p:cNvSpPr txBox="1"/>
          <p:nvPr/>
        </p:nvSpPr>
        <p:spPr>
          <a:xfrm>
            <a:off x="-514350" y="0"/>
            <a:ext cx="10744200" cy="7239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6BE0B-8E36-0E46-A308-778478E1C2CF}"/>
              </a:ext>
            </a:extLst>
          </p:cNvPr>
          <p:cNvSpPr txBox="1"/>
          <p:nvPr/>
        </p:nvSpPr>
        <p:spPr>
          <a:xfrm>
            <a:off x="914400" y="497563"/>
            <a:ext cx="78127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Vendor Course Instruction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819B5-C020-F54F-B23D-EBD970E756BB}"/>
              </a:ext>
            </a:extLst>
          </p:cNvPr>
          <p:cNvSpPr txBox="1"/>
          <p:nvPr/>
        </p:nvSpPr>
        <p:spPr>
          <a:xfrm>
            <a:off x="247650" y="1674437"/>
            <a:ext cx="4610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Vendor Course Instruction (VCI) is the use of extracurricular activities to supplement and enrich core curriculum content.  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A Vendor Course Instructor is an individual or a company that contracts with Gorman Learning Charter Network to provide services such as tutoring, science labs, and performing arts classes</a:t>
            </a: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A5464-5F3D-054C-8EDE-1F86165D427D}"/>
              </a:ext>
            </a:extLst>
          </p:cNvPr>
          <p:cNvSpPr txBox="1"/>
          <p:nvPr/>
        </p:nvSpPr>
        <p:spPr>
          <a:xfrm>
            <a:off x="5205412" y="1674437"/>
            <a:ext cx="4610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Example VCI’s: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Sylvan Learning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Dance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Drawing/Painting /Ceramic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Music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Singing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Sports/Martial Arts/Action Sport Classes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Swimming, Tennis, Karate, Horseback Riding, Boxing, and many more!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2290" name="Picture 2" descr="Image result for extracurricular activities">
            <a:extLst>
              <a:ext uri="{FF2B5EF4-FFF2-40B4-BE49-F238E27FC236}">
                <a16:creationId xmlns:a16="http://schemas.microsoft.com/office/drawing/2014/main" id="{C8CDCB8F-448B-EB40-9FB1-E5681706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4539556"/>
            <a:ext cx="3848100" cy="21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extracurricular activities">
            <a:extLst>
              <a:ext uri="{FF2B5EF4-FFF2-40B4-BE49-F238E27FC236}">
                <a16:creationId xmlns:a16="http://schemas.microsoft.com/office/drawing/2014/main" id="{72C3D7C3-B1D5-3640-A92A-7BF762DB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22" y="5152312"/>
            <a:ext cx="1629450" cy="16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7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411723"/>
            <a:ext cx="7604759" cy="928369"/>
          </a:xfrm>
          <a:custGeom>
            <a:avLst/>
            <a:gdLst/>
            <a:ahLst/>
            <a:cxnLst/>
            <a:rect l="l" t="t" r="r" b="b"/>
            <a:pathLst>
              <a:path w="7604759" h="928370">
                <a:moveTo>
                  <a:pt x="0" y="0"/>
                </a:moveTo>
                <a:lnTo>
                  <a:pt x="0" y="75691"/>
                </a:lnTo>
                <a:lnTo>
                  <a:pt x="7224649" y="928116"/>
                </a:lnTo>
                <a:lnTo>
                  <a:pt x="7604759" y="897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987" y="6116115"/>
            <a:ext cx="7463155" cy="742315"/>
          </a:xfrm>
          <a:custGeom>
            <a:avLst/>
            <a:gdLst/>
            <a:ahLst/>
            <a:cxnLst/>
            <a:rect l="l" t="t" r="r" b="b"/>
            <a:pathLst>
              <a:path w="7463155" h="742315">
                <a:moveTo>
                  <a:pt x="7463012" y="0"/>
                </a:moveTo>
                <a:lnTo>
                  <a:pt x="0" y="741882"/>
                </a:lnTo>
                <a:lnTo>
                  <a:pt x="755388" y="741882"/>
                </a:lnTo>
                <a:lnTo>
                  <a:pt x="7463012" y="74714"/>
                </a:lnTo>
                <a:lnTo>
                  <a:pt x="746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1291" y="0"/>
            <a:ext cx="6544309" cy="1968230"/>
          </a:xfrm>
          <a:prstGeom prst="rect">
            <a:avLst/>
          </a:prstGeom>
        </p:spPr>
        <p:txBody>
          <a:bodyPr vert="horz" wrap="square" lIns="0" tIns="476884" rIns="0" bIns="0" rtlCol="0">
            <a:spAutoFit/>
          </a:bodyPr>
          <a:lstStyle/>
          <a:p>
            <a:pPr marL="858519" algn="ctr">
              <a:lnSpc>
                <a:spcPct val="100000"/>
              </a:lnSpc>
              <a:spcBef>
                <a:spcPts val="3754"/>
              </a:spcBef>
            </a:pPr>
            <a:r>
              <a:rPr b="1" spc="-5" dirty="0">
                <a:latin typeface="Gill Sans MT"/>
                <a:cs typeface="Gill Sans MT"/>
              </a:rPr>
              <a:t>Counseling</a:t>
            </a:r>
            <a:r>
              <a:rPr b="1" spc="-70" dirty="0">
                <a:latin typeface="Gill Sans MT"/>
                <a:cs typeface="Gill Sans MT"/>
              </a:rPr>
              <a:t> </a:t>
            </a:r>
            <a:r>
              <a:rPr b="1" dirty="0">
                <a:latin typeface="Gill Sans MT"/>
                <a:cs typeface="Gill Sans MT"/>
              </a:rPr>
              <a:t>Office</a:t>
            </a:r>
            <a:endParaRPr lang="en-US" b="1" dirty="0">
              <a:latin typeface="Gill Sans MT"/>
              <a:cs typeface="Gill Sans MT"/>
            </a:endParaRPr>
          </a:p>
          <a:p>
            <a:pPr marL="638810" marR="3863340" indent="-626745">
              <a:lnSpc>
                <a:spcPct val="116900"/>
              </a:lnSpc>
              <a:spcBef>
                <a:spcPts val="750"/>
              </a:spcBef>
            </a:pPr>
            <a:br>
              <a:rPr lang="en-US" sz="1600" spc="-15" dirty="0">
                <a:solidFill>
                  <a:srgbClr val="FFFFFF"/>
                </a:solidFill>
                <a:latin typeface="Gill Sans MT"/>
                <a:cs typeface="Gill Sans MT"/>
              </a:rPr>
            </a:br>
            <a:endParaRPr lang="en-US" sz="1600" dirty="0">
              <a:latin typeface="Gill Sans MT"/>
              <a:cs typeface="Gill Sans M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3537D-1EF4-A147-B00B-1CEF2DB243CC}"/>
              </a:ext>
            </a:extLst>
          </p:cNvPr>
          <p:cNvSpPr txBox="1"/>
          <p:nvPr/>
        </p:nvSpPr>
        <p:spPr>
          <a:xfrm>
            <a:off x="1219200" y="1524000"/>
            <a:ext cx="25831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Counselors: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Gorman Learning Center/Gorman Learning Center SBSC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Kody Miller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kmiller1@gormanlc.org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Gorman Learning Center/Gorman Learning Center SBSC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Dana Blood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dblood@gormanlc.org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738616-6AF0-004E-8572-59B4ED91337C}"/>
              </a:ext>
            </a:extLst>
          </p:cNvPr>
          <p:cNvSpPr txBox="1"/>
          <p:nvPr/>
        </p:nvSpPr>
        <p:spPr>
          <a:xfrm>
            <a:off x="5248708" y="1552418"/>
            <a:ext cx="2583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Counselor Assistant: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Redlands Resource Center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Debbra</a:t>
            </a:r>
            <a:r>
              <a:rPr lang="en-US" dirty="0">
                <a:solidFill>
                  <a:schemeClr val="bg1"/>
                </a:solidFill>
              </a:rPr>
              <a:t> Moser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dmoser@gormanlc.org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4C9E76A-2C3E-2047-BD30-5F9D1D18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430" y="43433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endParaRPr kumimoji="0" lang="en-US" altLang="en-US" sz="1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26 × 240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Image result for school counseling">
            <a:hlinkClick r:id="rId5"/>
            <a:extLst>
              <a:ext uri="{FF2B5EF4-FFF2-40B4-BE49-F238E27FC236}">
                <a16:creationId xmlns:a16="http://schemas.microsoft.com/office/drawing/2014/main" id="{B4B14381-32CC-5C4A-8AA3-7448D3D7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24" y="4013142"/>
            <a:ext cx="3327400" cy="24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5BDC0D6-6212-DF49-95BB-BAFF831AA47E}"/>
              </a:ext>
            </a:extLst>
          </p:cNvPr>
          <p:cNvSpPr txBox="1"/>
          <p:nvPr/>
        </p:nvSpPr>
        <p:spPr>
          <a:xfrm>
            <a:off x="-514350" y="-376989"/>
            <a:ext cx="10744200" cy="7239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6BE0B-8E36-0E46-A308-778478E1C2CF}"/>
              </a:ext>
            </a:extLst>
          </p:cNvPr>
          <p:cNvSpPr txBox="1"/>
          <p:nvPr/>
        </p:nvSpPr>
        <p:spPr>
          <a:xfrm>
            <a:off x="914400" y="497563"/>
            <a:ext cx="78127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School Events and Field Trips</a:t>
            </a:r>
            <a:endParaRPr lang="en-US" sz="4000" dirty="0"/>
          </a:p>
        </p:txBody>
      </p:sp>
      <p:pic>
        <p:nvPicPr>
          <p:cNvPr id="1028" name="Picture 4" descr="Image result for Talent Show">
            <a:extLst>
              <a:ext uri="{FF2B5EF4-FFF2-40B4-BE49-F238E27FC236}">
                <a16:creationId xmlns:a16="http://schemas.microsoft.com/office/drawing/2014/main" id="{E27DDE71-C0C5-694E-A10D-4B77EE132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5585"/>
            <a:ext cx="2744758" cy="18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0819B5-C020-F54F-B23D-EBD970E756BB}"/>
              </a:ext>
            </a:extLst>
          </p:cNvPr>
          <p:cNvSpPr txBox="1"/>
          <p:nvPr/>
        </p:nvSpPr>
        <p:spPr>
          <a:xfrm>
            <a:off x="247650" y="1674437"/>
            <a:ext cx="4610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School Events: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High School Prom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Assemblies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Spirit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Athletic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Talent Shows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Festivals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Grad Night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Graduation Ceremony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A5464-5F3D-054C-8EDE-1F86165D427D}"/>
              </a:ext>
            </a:extLst>
          </p:cNvPr>
          <p:cNvSpPr txBox="1"/>
          <p:nvPr/>
        </p:nvSpPr>
        <p:spPr>
          <a:xfrm>
            <a:off x="5205412" y="1674437"/>
            <a:ext cx="46101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Field Trip Opportunities: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Sea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Whale Watching – Newport Beach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Aquarium of the Pacific – </a:t>
            </a:r>
          </a:p>
          <a:p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	Long Beach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The Ronald Reagan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030" name="Picture 6" descr="Image result for Sea World">
            <a:extLst>
              <a:ext uri="{FF2B5EF4-FFF2-40B4-BE49-F238E27FC236}">
                <a16:creationId xmlns:a16="http://schemas.microsoft.com/office/drawing/2014/main" id="{B90A7251-9575-6245-A1EB-150F521B3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0"/>
            <a:ext cx="2451100" cy="18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0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7878-9DBF-4A48-9A06-58056D49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21" y="609600"/>
            <a:ext cx="7998332" cy="83099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77"/>
              </a:rPr>
              <a:t>Counseling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40BF1-6246-BA4C-BF68-21BBC1160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879" y="2133600"/>
            <a:ext cx="7003415" cy="738664"/>
          </a:xfrm>
        </p:spPr>
        <p:txBody>
          <a:bodyPr/>
          <a:lstStyle/>
          <a:p>
            <a:pPr algn="ctr"/>
            <a:r>
              <a:rPr lang="en-US" sz="4800" b="1" dirty="0" err="1"/>
              <a:t>www.glc-hs.weebly.com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7029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411723"/>
            <a:ext cx="7604759" cy="928369"/>
          </a:xfrm>
          <a:custGeom>
            <a:avLst/>
            <a:gdLst/>
            <a:ahLst/>
            <a:cxnLst/>
            <a:rect l="l" t="t" r="r" b="b"/>
            <a:pathLst>
              <a:path w="7604759" h="928370">
                <a:moveTo>
                  <a:pt x="0" y="0"/>
                </a:moveTo>
                <a:lnTo>
                  <a:pt x="0" y="75691"/>
                </a:lnTo>
                <a:lnTo>
                  <a:pt x="7224649" y="928116"/>
                </a:lnTo>
                <a:lnTo>
                  <a:pt x="7604759" y="897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987" y="6116115"/>
            <a:ext cx="7463155" cy="742315"/>
          </a:xfrm>
          <a:custGeom>
            <a:avLst/>
            <a:gdLst/>
            <a:ahLst/>
            <a:cxnLst/>
            <a:rect l="l" t="t" r="r" b="b"/>
            <a:pathLst>
              <a:path w="7463155" h="742315">
                <a:moveTo>
                  <a:pt x="7463012" y="0"/>
                </a:moveTo>
                <a:lnTo>
                  <a:pt x="0" y="741882"/>
                </a:lnTo>
                <a:lnTo>
                  <a:pt x="755388" y="741882"/>
                </a:lnTo>
                <a:lnTo>
                  <a:pt x="7463012" y="74714"/>
                </a:lnTo>
                <a:lnTo>
                  <a:pt x="746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2024327"/>
            <a:ext cx="263652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457200"/>
            <a:ext cx="990600" cy="1524000"/>
          </a:xfrm>
          <a:custGeom>
            <a:avLst/>
            <a:gdLst/>
            <a:ahLst/>
            <a:cxnLst/>
            <a:rect l="l" t="t" r="r" b="b"/>
            <a:pathLst>
              <a:path w="990600" h="1524000">
                <a:moveTo>
                  <a:pt x="990600" y="1028700"/>
                </a:moveTo>
                <a:lnTo>
                  <a:pt x="0" y="1028700"/>
                </a:lnTo>
                <a:lnTo>
                  <a:pt x="495300" y="1524000"/>
                </a:lnTo>
                <a:lnTo>
                  <a:pt x="990600" y="1028700"/>
                </a:lnTo>
                <a:close/>
              </a:path>
              <a:path w="990600" h="1524000">
                <a:moveTo>
                  <a:pt x="742950" y="0"/>
                </a:moveTo>
                <a:lnTo>
                  <a:pt x="247650" y="0"/>
                </a:lnTo>
                <a:lnTo>
                  <a:pt x="247650" y="1028700"/>
                </a:lnTo>
                <a:lnTo>
                  <a:pt x="742950" y="1028700"/>
                </a:lnTo>
                <a:lnTo>
                  <a:pt x="7429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457200"/>
            <a:ext cx="990600" cy="1524000"/>
          </a:xfrm>
          <a:custGeom>
            <a:avLst/>
            <a:gdLst/>
            <a:ahLst/>
            <a:cxnLst/>
            <a:rect l="l" t="t" r="r" b="b"/>
            <a:pathLst>
              <a:path w="990600" h="1524000">
                <a:moveTo>
                  <a:pt x="0" y="1028700"/>
                </a:moveTo>
                <a:lnTo>
                  <a:pt x="247650" y="1028700"/>
                </a:lnTo>
                <a:lnTo>
                  <a:pt x="247650" y="0"/>
                </a:lnTo>
                <a:lnTo>
                  <a:pt x="742950" y="0"/>
                </a:lnTo>
                <a:lnTo>
                  <a:pt x="742950" y="1028700"/>
                </a:lnTo>
                <a:lnTo>
                  <a:pt x="990600" y="1028700"/>
                </a:lnTo>
                <a:lnTo>
                  <a:pt x="495300" y="1524000"/>
                </a:lnTo>
                <a:lnTo>
                  <a:pt x="0" y="102870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" y="4419600"/>
            <a:ext cx="990600" cy="1447800"/>
          </a:xfrm>
          <a:custGeom>
            <a:avLst/>
            <a:gdLst/>
            <a:ahLst/>
            <a:cxnLst/>
            <a:rect l="l" t="t" r="r" b="b"/>
            <a:pathLst>
              <a:path w="990600" h="1447800">
                <a:moveTo>
                  <a:pt x="742950" y="495300"/>
                </a:moveTo>
                <a:lnTo>
                  <a:pt x="247650" y="495300"/>
                </a:lnTo>
                <a:lnTo>
                  <a:pt x="247650" y="1447800"/>
                </a:lnTo>
                <a:lnTo>
                  <a:pt x="742950" y="1447800"/>
                </a:lnTo>
                <a:lnTo>
                  <a:pt x="742950" y="495300"/>
                </a:lnTo>
                <a:close/>
              </a:path>
              <a:path w="990600" h="1447800">
                <a:moveTo>
                  <a:pt x="495300" y="0"/>
                </a:moveTo>
                <a:lnTo>
                  <a:pt x="0" y="495300"/>
                </a:lnTo>
                <a:lnTo>
                  <a:pt x="990600" y="495300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0" y="4419600"/>
            <a:ext cx="990600" cy="1447800"/>
          </a:xfrm>
          <a:custGeom>
            <a:avLst/>
            <a:gdLst/>
            <a:ahLst/>
            <a:cxnLst/>
            <a:rect l="l" t="t" r="r" b="b"/>
            <a:pathLst>
              <a:path w="990600" h="1447800">
                <a:moveTo>
                  <a:pt x="990600" y="495300"/>
                </a:moveTo>
                <a:lnTo>
                  <a:pt x="742950" y="495300"/>
                </a:lnTo>
                <a:lnTo>
                  <a:pt x="742950" y="1447800"/>
                </a:lnTo>
                <a:lnTo>
                  <a:pt x="247650" y="1447800"/>
                </a:lnTo>
                <a:lnTo>
                  <a:pt x="247650" y="495300"/>
                </a:lnTo>
                <a:lnTo>
                  <a:pt x="0" y="495300"/>
                </a:lnTo>
                <a:lnTo>
                  <a:pt x="495300" y="0"/>
                </a:lnTo>
                <a:lnTo>
                  <a:pt x="990600" y="495300"/>
                </a:lnTo>
                <a:close/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97C87-DF22-E244-874E-99D235A7D301}"/>
              </a:ext>
            </a:extLst>
          </p:cNvPr>
          <p:cNvSpPr txBox="1"/>
          <p:nvPr/>
        </p:nvSpPr>
        <p:spPr>
          <a:xfrm>
            <a:off x="3159637" y="352376"/>
            <a:ext cx="5207122" cy="6330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742C4D-C50A-8844-97A8-90405643F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97" y="23943"/>
            <a:ext cx="52993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D93D53-0D1D-A645-8AA4-4CF12D461534}"/>
              </a:ext>
            </a:extLst>
          </p:cNvPr>
          <p:cNvSpPr txBox="1"/>
          <p:nvPr/>
        </p:nvSpPr>
        <p:spPr>
          <a:xfrm>
            <a:off x="-228600" y="-600165"/>
            <a:ext cx="9525000" cy="75713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78D77-25FE-AB43-9606-5EE29D89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7" y="-1219200"/>
            <a:ext cx="6848092" cy="88622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987C1CE-5A6D-B244-86CC-8EDAA05328FD}"/>
              </a:ext>
            </a:extLst>
          </p:cNvPr>
          <p:cNvSpPr txBox="1"/>
          <p:nvPr/>
        </p:nvSpPr>
        <p:spPr>
          <a:xfrm>
            <a:off x="-609600" y="-152400"/>
            <a:ext cx="10210800" cy="7239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58854"/>
            <a:ext cx="65043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3545" marR="5080" indent="-1681480">
              <a:lnSpc>
                <a:spcPct val="100000"/>
              </a:lnSpc>
              <a:spcBef>
                <a:spcPts val="105"/>
              </a:spcBef>
            </a:pPr>
            <a:r>
              <a:rPr sz="3200" b="1" spc="-6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TWO </a:t>
            </a:r>
            <a:r>
              <a:rPr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SETS OF REQUIREMENTS  HIGH</a:t>
            </a:r>
            <a:r>
              <a:rPr sz="3200" b="1" spc="-3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SCHOOL:</a:t>
            </a:r>
            <a:endParaRPr sz="32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4392" y="2024064"/>
            <a:ext cx="3657600" cy="3877310"/>
          </a:xfrm>
          <a:custGeom>
            <a:avLst/>
            <a:gdLst/>
            <a:ahLst/>
            <a:cxnLst/>
            <a:rect l="l" t="t" r="r" b="b"/>
            <a:pathLst>
              <a:path w="3657600" h="3877310">
                <a:moveTo>
                  <a:pt x="0" y="3877055"/>
                </a:moveTo>
                <a:lnTo>
                  <a:pt x="3657600" y="3877055"/>
                </a:lnTo>
                <a:lnTo>
                  <a:pt x="36576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4536" y="2324350"/>
            <a:ext cx="2896361" cy="58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2136" y="1984440"/>
            <a:ext cx="3268217" cy="567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8019" y="2289240"/>
            <a:ext cx="2009394" cy="567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0419" y="2629150"/>
            <a:ext cx="1704594" cy="58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272" y="2047051"/>
            <a:ext cx="3217545" cy="3095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7894" marR="5080" indent="-596265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High School</a:t>
            </a:r>
            <a:r>
              <a:rPr sz="2000" b="1" u="heavy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Graduation 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Requirements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050" spc="-10" dirty="0">
                <a:solidFill>
                  <a:srgbClr val="0000FF"/>
                </a:solidFill>
                <a:latin typeface="Wingdings 3"/>
                <a:cs typeface="Wingdings 3"/>
              </a:rPr>
              <a:t></a:t>
            </a:r>
            <a:r>
              <a:rPr sz="205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Gill Sans MT"/>
                <a:cs typeface="Gill Sans MT"/>
              </a:rPr>
              <a:t>Any level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of the</a:t>
            </a:r>
            <a:r>
              <a:rPr sz="2400" spc="-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course</a:t>
            </a:r>
            <a:endParaRPr sz="2400">
              <a:latin typeface="Gill Sans MT"/>
              <a:cs typeface="Gill Sans MT"/>
            </a:endParaRPr>
          </a:p>
          <a:p>
            <a:pPr marL="28702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will</a:t>
            </a:r>
            <a:r>
              <a:rPr sz="2400" spc="-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count</a:t>
            </a:r>
            <a:endParaRPr sz="2400">
              <a:latin typeface="Gill Sans MT"/>
              <a:cs typeface="Gill Sans MT"/>
            </a:endParaRPr>
          </a:p>
          <a:p>
            <a:pPr marL="287020" marR="52069" indent="-274320">
              <a:lnSpc>
                <a:spcPct val="100000"/>
              </a:lnSpc>
              <a:spcBef>
                <a:spcPts val="700"/>
              </a:spcBef>
            </a:pPr>
            <a:r>
              <a:rPr sz="2050" spc="-10" dirty="0">
                <a:solidFill>
                  <a:srgbClr val="0000FF"/>
                </a:solidFill>
                <a:latin typeface="Wingdings 3"/>
                <a:cs typeface="Wingdings 3"/>
              </a:rPr>
              <a:t></a:t>
            </a:r>
            <a:r>
              <a:rPr sz="205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Must meet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only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minimum</a:t>
            </a:r>
            <a:r>
              <a:rPr sz="2400" spc="-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requirements</a:t>
            </a:r>
            <a:endParaRPr sz="2400">
              <a:latin typeface="Gill Sans MT"/>
              <a:cs typeface="Gill Sans MT"/>
            </a:endParaRPr>
          </a:p>
          <a:p>
            <a:pPr marL="287020" marR="38735" indent="-274320">
              <a:lnSpc>
                <a:spcPct val="100000"/>
              </a:lnSpc>
              <a:spcBef>
                <a:spcPts val="695"/>
              </a:spcBef>
            </a:pPr>
            <a:r>
              <a:rPr sz="2050" spc="-10" dirty="0">
                <a:solidFill>
                  <a:srgbClr val="0000FF"/>
                </a:solidFill>
                <a:latin typeface="Wingdings 3"/>
                <a:cs typeface="Wingdings 3"/>
              </a:rPr>
              <a:t></a:t>
            </a:r>
            <a:r>
              <a:rPr sz="205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Earn </a:t>
            </a:r>
            <a:r>
              <a:rPr sz="2400" spc="-10" dirty="0">
                <a:solidFill>
                  <a:srgbClr val="FFFFFF"/>
                </a:solidFill>
                <a:latin typeface="Gill Sans MT"/>
                <a:cs typeface="Gill Sans MT"/>
              </a:rPr>
              <a:t>credits </a:t>
            </a:r>
            <a:r>
              <a:rPr sz="2400" spc="-5" dirty="0">
                <a:solidFill>
                  <a:srgbClr val="FFFFFF"/>
                </a:solidFill>
                <a:latin typeface="Gill Sans MT"/>
                <a:cs typeface="Gill Sans MT"/>
              </a:rPr>
              <a:t>with </a:t>
            </a:r>
            <a:r>
              <a:rPr sz="2400" spc="5" dirty="0">
                <a:solidFill>
                  <a:srgbClr val="FFFFFF"/>
                </a:solidFill>
                <a:latin typeface="Gill Sans MT"/>
                <a:cs typeface="Gill Sans MT"/>
              </a:rPr>
              <a:t>D-</a:t>
            </a:r>
            <a:r>
              <a:rPr sz="2400" spc="-2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dirty="0">
                <a:solidFill>
                  <a:srgbClr val="FFFFFF"/>
                </a:solidFill>
                <a:latin typeface="Gill Sans MT"/>
                <a:cs typeface="Gill Sans MT"/>
              </a:rPr>
              <a:t>or  better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7792" y="2024064"/>
            <a:ext cx="3657600" cy="3877310"/>
          </a:xfrm>
          <a:custGeom>
            <a:avLst/>
            <a:gdLst/>
            <a:ahLst/>
            <a:cxnLst/>
            <a:rect l="l" t="t" r="r" b="b"/>
            <a:pathLst>
              <a:path w="3657600" h="3877310">
                <a:moveTo>
                  <a:pt x="0" y="3877055"/>
                </a:moveTo>
                <a:lnTo>
                  <a:pt x="3657600" y="3877055"/>
                </a:lnTo>
                <a:lnTo>
                  <a:pt x="36576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6368" y="2293870"/>
            <a:ext cx="2077974" cy="5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3968" y="1953947"/>
            <a:ext cx="479285" cy="5677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14176" y="1953947"/>
            <a:ext cx="424421" cy="5677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9520" y="1953947"/>
            <a:ext cx="2225802" cy="5677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4868" y="2568190"/>
            <a:ext cx="3222498" cy="58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2468" y="2228280"/>
            <a:ext cx="3091433" cy="5676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54811" y="2228280"/>
            <a:ext cx="424421" cy="567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40156" y="2228280"/>
            <a:ext cx="689609" cy="5676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sz="half" idx="3"/>
          </p:nvPr>
        </p:nvSpPr>
        <p:spPr>
          <a:xfrm>
            <a:off x="4984561" y="2016571"/>
            <a:ext cx="3380740" cy="28573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30" algn="ctr">
              <a:lnSpc>
                <a:spcPts val="2280"/>
              </a:lnSpc>
              <a:spcBef>
                <a:spcPts val="105"/>
              </a:spcBef>
            </a:pPr>
            <a:r>
              <a:rPr spc="-45" dirty="0"/>
              <a:t>4-Year</a:t>
            </a:r>
            <a:r>
              <a:rPr spc="-30" dirty="0"/>
              <a:t> </a:t>
            </a:r>
            <a:r>
              <a:rPr spc="-10" dirty="0"/>
              <a:t>University</a:t>
            </a:r>
          </a:p>
          <a:p>
            <a:pPr marL="165100" algn="ctr">
              <a:lnSpc>
                <a:spcPts val="2280"/>
              </a:lnSpc>
            </a:pPr>
            <a:r>
              <a:rPr b="0" spc="-495" dirty="0">
                <a:latin typeface="Times New Roman"/>
                <a:cs typeface="Times New Roman"/>
              </a:rPr>
              <a:t> </a:t>
            </a:r>
            <a:r>
              <a:rPr spc="-5" dirty="0"/>
              <a:t>Requirements,</a:t>
            </a:r>
            <a:r>
              <a:rPr spc="-295" dirty="0"/>
              <a:t> </a:t>
            </a:r>
            <a:r>
              <a:rPr spc="10" dirty="0"/>
              <a:t>a.k.a.“A-G”</a:t>
            </a:r>
          </a:p>
          <a:p>
            <a:pPr marR="402590" algn="ctr">
              <a:lnSpc>
                <a:spcPts val="2735"/>
              </a:lnSpc>
              <a:spcBef>
                <a:spcPts val="400"/>
              </a:spcBef>
            </a:pPr>
            <a:r>
              <a:rPr sz="2050" b="0" u="none" spc="-10" dirty="0">
                <a:solidFill>
                  <a:srgbClr val="0000FF"/>
                </a:solidFill>
                <a:latin typeface="Wingdings 3"/>
                <a:cs typeface="Wingdings 3"/>
              </a:rPr>
              <a:t></a:t>
            </a:r>
            <a:r>
              <a:rPr sz="2050" b="0" u="none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0" u="none" dirty="0">
                <a:latin typeface="Gill Sans MT"/>
                <a:cs typeface="Gill Sans MT"/>
              </a:rPr>
              <a:t>Must </a:t>
            </a:r>
            <a:r>
              <a:rPr sz="2400" b="0" u="none" spc="-20" dirty="0">
                <a:latin typeface="Gill Sans MT"/>
                <a:cs typeface="Gill Sans MT"/>
              </a:rPr>
              <a:t>take </a:t>
            </a:r>
            <a:r>
              <a:rPr sz="2400" b="0" u="none" dirty="0">
                <a:latin typeface="Gill Sans MT"/>
                <a:cs typeface="Gill Sans MT"/>
              </a:rPr>
              <a:t>CP </a:t>
            </a:r>
            <a:r>
              <a:rPr sz="2400" b="0" u="none" spc="-20" dirty="0">
                <a:latin typeface="Gill Sans MT"/>
                <a:cs typeface="Gill Sans MT"/>
              </a:rPr>
              <a:t>level</a:t>
            </a:r>
            <a:r>
              <a:rPr sz="2400" b="0" u="none" spc="-250" dirty="0">
                <a:latin typeface="Gill Sans MT"/>
                <a:cs typeface="Gill Sans MT"/>
              </a:rPr>
              <a:t> </a:t>
            </a:r>
            <a:r>
              <a:rPr sz="2400" b="0" u="none" dirty="0">
                <a:latin typeface="Gill Sans MT"/>
                <a:cs typeface="Gill Sans MT"/>
              </a:rPr>
              <a:t>or</a:t>
            </a:r>
            <a:endParaRPr sz="2400" dirty="0">
              <a:latin typeface="Gill Sans MT"/>
              <a:cs typeface="Gill Sans MT"/>
            </a:endParaRPr>
          </a:p>
          <a:p>
            <a:pPr marR="2030095" algn="ctr">
              <a:lnSpc>
                <a:spcPts val="2735"/>
              </a:lnSpc>
            </a:pPr>
            <a:r>
              <a:rPr sz="2400" b="0" u="none" dirty="0">
                <a:latin typeface="Gill Sans MT"/>
                <a:cs typeface="Gill Sans MT"/>
              </a:rPr>
              <a:t>higher</a:t>
            </a:r>
            <a:endParaRPr sz="2400" dirty="0">
              <a:latin typeface="Gill Sans MT"/>
              <a:cs typeface="Gill Sans MT"/>
            </a:endParaRPr>
          </a:p>
          <a:p>
            <a:pPr marL="286385" marR="109220" indent="-274320">
              <a:lnSpc>
                <a:spcPct val="90100"/>
              </a:lnSpc>
              <a:spcBef>
                <a:spcPts val="695"/>
              </a:spcBef>
            </a:pPr>
            <a:r>
              <a:rPr sz="2050" b="0" u="none" spc="-10" dirty="0">
                <a:solidFill>
                  <a:srgbClr val="0000FF"/>
                </a:solidFill>
                <a:latin typeface="Wingdings 3"/>
                <a:cs typeface="Wingdings 3"/>
              </a:rPr>
              <a:t></a:t>
            </a:r>
            <a:r>
              <a:rPr sz="2050" b="0" u="none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0" u="none" dirty="0">
                <a:latin typeface="Gill Sans MT"/>
                <a:cs typeface="Gill Sans MT"/>
              </a:rPr>
              <a:t>Must </a:t>
            </a:r>
            <a:r>
              <a:rPr sz="2400" b="0" u="none" spc="-5" dirty="0">
                <a:latin typeface="Gill Sans MT"/>
                <a:cs typeface="Gill Sans MT"/>
              </a:rPr>
              <a:t>often </a:t>
            </a:r>
            <a:r>
              <a:rPr sz="2400" b="0" u="none" spc="-20" dirty="0">
                <a:latin typeface="Gill Sans MT"/>
                <a:cs typeface="Gill Sans MT"/>
              </a:rPr>
              <a:t>take</a:t>
            </a:r>
            <a:r>
              <a:rPr sz="2400" b="0" u="none" spc="-220" dirty="0">
                <a:latin typeface="Gill Sans MT"/>
                <a:cs typeface="Gill Sans MT"/>
              </a:rPr>
              <a:t> </a:t>
            </a:r>
            <a:r>
              <a:rPr sz="2400" b="0" u="none" spc="-5" dirty="0">
                <a:latin typeface="Gill Sans MT"/>
                <a:cs typeface="Gill Sans MT"/>
              </a:rPr>
              <a:t>courses  </a:t>
            </a:r>
            <a:r>
              <a:rPr sz="2400" b="0" u="sng" spc="-20" dirty="0">
                <a:latin typeface="Gill Sans MT"/>
                <a:cs typeface="Gill Sans MT"/>
              </a:rPr>
              <a:t>above </a:t>
            </a:r>
            <a:r>
              <a:rPr sz="2400" b="0" u="sng" spc="-5" dirty="0">
                <a:latin typeface="Gill Sans MT"/>
                <a:cs typeface="Gill Sans MT"/>
              </a:rPr>
              <a:t>and </a:t>
            </a:r>
            <a:r>
              <a:rPr sz="2400" b="0" u="sng" spc="-15" dirty="0">
                <a:latin typeface="Gill Sans MT"/>
                <a:cs typeface="Gill Sans MT"/>
              </a:rPr>
              <a:t>beyond  </a:t>
            </a:r>
            <a:r>
              <a:rPr sz="2400" b="0" u="none" spc="-5" dirty="0">
                <a:latin typeface="Gill Sans MT"/>
                <a:cs typeface="Gill Sans MT"/>
              </a:rPr>
              <a:t>minimum</a:t>
            </a:r>
            <a:r>
              <a:rPr sz="2400" b="0" u="none" spc="-45" dirty="0">
                <a:latin typeface="Gill Sans MT"/>
                <a:cs typeface="Gill Sans MT"/>
              </a:rPr>
              <a:t> </a:t>
            </a:r>
            <a:r>
              <a:rPr sz="2400" b="0" u="none" spc="-10" dirty="0">
                <a:latin typeface="Gill Sans MT"/>
                <a:cs typeface="Gill Sans MT"/>
              </a:rPr>
              <a:t>requirements</a:t>
            </a:r>
            <a:endParaRPr sz="2400" dirty="0">
              <a:latin typeface="Gill Sans MT"/>
              <a:cs typeface="Gill Sans MT"/>
            </a:endParaRPr>
          </a:p>
          <a:p>
            <a:pPr marL="286385" marR="53975" indent="-274320" algn="just">
              <a:lnSpc>
                <a:spcPts val="2590"/>
              </a:lnSpc>
              <a:spcBef>
                <a:spcPts val="735"/>
              </a:spcBef>
            </a:pPr>
            <a:r>
              <a:rPr sz="2050" b="0" u="none" spc="-10" dirty="0">
                <a:solidFill>
                  <a:srgbClr val="0000FF"/>
                </a:solidFill>
                <a:latin typeface="Wingdings 3"/>
                <a:cs typeface="Wingdings 3"/>
              </a:rPr>
              <a:t></a:t>
            </a:r>
            <a:r>
              <a:rPr sz="2050" b="0" u="none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0" u="none" dirty="0">
                <a:latin typeface="Gill Sans MT"/>
                <a:cs typeface="Gill Sans MT"/>
              </a:rPr>
              <a:t>Must </a:t>
            </a:r>
            <a:r>
              <a:rPr sz="2400" b="0" u="none" spc="-5" dirty="0">
                <a:latin typeface="Gill Sans MT"/>
                <a:cs typeface="Gill Sans MT"/>
              </a:rPr>
              <a:t>earn </a:t>
            </a:r>
            <a:r>
              <a:rPr sz="2400" b="0" u="none" dirty="0">
                <a:latin typeface="Gill Sans MT"/>
                <a:cs typeface="Gill Sans MT"/>
              </a:rPr>
              <a:t>a C or better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49249" y="-126805"/>
            <a:ext cx="2045207" cy="20132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58854"/>
            <a:ext cx="65043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3545" marR="5080" indent="-1681480">
              <a:lnSpc>
                <a:spcPct val="100000"/>
              </a:lnSpc>
              <a:spcBef>
                <a:spcPts val="105"/>
              </a:spcBef>
            </a:pPr>
            <a:r>
              <a:rPr sz="3200" b="1" spc="-6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TWO </a:t>
            </a:r>
            <a:r>
              <a:rPr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SETS OF REQUIREMENTS  HIGH</a:t>
            </a:r>
            <a:r>
              <a:rPr sz="3200" b="1" spc="-3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SCHOOL:</a:t>
            </a:r>
            <a:endParaRPr sz="32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pic>
        <p:nvPicPr>
          <p:cNvPr id="9218" name="Picture 2" descr="Picture">
            <a:extLst>
              <a:ext uri="{FF2B5EF4-FFF2-40B4-BE49-F238E27FC236}">
                <a16:creationId xmlns:a16="http://schemas.microsoft.com/office/drawing/2014/main" id="{F8988ED2-87B0-0043-8285-211D52DF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5441"/>
            <a:ext cx="9601200" cy="74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6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411723"/>
            <a:ext cx="7604759" cy="928369"/>
          </a:xfrm>
          <a:custGeom>
            <a:avLst/>
            <a:gdLst/>
            <a:ahLst/>
            <a:cxnLst/>
            <a:rect l="l" t="t" r="r" b="b"/>
            <a:pathLst>
              <a:path w="7604759" h="928370">
                <a:moveTo>
                  <a:pt x="0" y="0"/>
                </a:moveTo>
                <a:lnTo>
                  <a:pt x="0" y="75691"/>
                </a:lnTo>
                <a:lnTo>
                  <a:pt x="7224649" y="928116"/>
                </a:lnTo>
                <a:lnTo>
                  <a:pt x="7604759" y="8979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0987" y="6116115"/>
            <a:ext cx="7463155" cy="742315"/>
          </a:xfrm>
          <a:custGeom>
            <a:avLst/>
            <a:gdLst/>
            <a:ahLst/>
            <a:cxnLst/>
            <a:rect l="l" t="t" r="r" b="b"/>
            <a:pathLst>
              <a:path w="7463155" h="742315">
                <a:moveTo>
                  <a:pt x="7463012" y="0"/>
                </a:moveTo>
                <a:lnTo>
                  <a:pt x="0" y="741882"/>
                </a:lnTo>
                <a:lnTo>
                  <a:pt x="755388" y="741882"/>
                </a:lnTo>
                <a:lnTo>
                  <a:pt x="7463012" y="74714"/>
                </a:lnTo>
                <a:lnTo>
                  <a:pt x="7463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615" y="164592"/>
            <a:ext cx="8308085" cy="1009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7380" y="281685"/>
            <a:ext cx="77368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SOCIAL </a:t>
            </a:r>
            <a:r>
              <a:rPr sz="36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SCIENCE</a:t>
            </a:r>
            <a:r>
              <a:rPr sz="3600" b="1" spc="-2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6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REQUIREMENT</a:t>
            </a:r>
            <a:endParaRPr sz="36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819" y="1371600"/>
            <a:ext cx="4038600" cy="4097020"/>
          </a:xfrm>
          <a:custGeom>
            <a:avLst/>
            <a:gdLst/>
            <a:ahLst/>
            <a:cxnLst/>
            <a:rect l="l" t="t" r="r" b="b"/>
            <a:pathLst>
              <a:path w="4038600" h="4097020">
                <a:moveTo>
                  <a:pt x="0" y="4096512"/>
                </a:moveTo>
                <a:lnTo>
                  <a:pt x="4038600" y="4096512"/>
                </a:lnTo>
                <a:lnTo>
                  <a:pt x="4038600" y="0"/>
                </a:lnTo>
                <a:lnTo>
                  <a:pt x="0" y="0"/>
                </a:lnTo>
                <a:lnTo>
                  <a:pt x="0" y="4096512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4515" y="1404873"/>
            <a:ext cx="4037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High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sz="16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Graduation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350" y="1643633"/>
            <a:ext cx="2415540" cy="0"/>
          </a:xfrm>
          <a:custGeom>
            <a:avLst/>
            <a:gdLst/>
            <a:ahLst/>
            <a:cxnLst/>
            <a:rect l="l" t="t" r="r" b="b"/>
            <a:pathLst>
              <a:path w="2415540">
                <a:moveTo>
                  <a:pt x="0" y="0"/>
                </a:moveTo>
                <a:lnTo>
                  <a:pt x="2415501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4515" y="1646961"/>
            <a:ext cx="4037965" cy="175387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5"/>
              </a:spcBef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Each of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following</a:t>
            </a:r>
            <a:endParaRPr sz="1600" dirty="0">
              <a:latin typeface="Tahoma"/>
              <a:cs typeface="Tahoma"/>
            </a:endParaRPr>
          </a:p>
          <a:p>
            <a:pPr marL="342265" indent="-34226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year 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World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History</a:t>
            </a:r>
            <a:endParaRPr sz="1600" dirty="0">
              <a:latin typeface="Tahoma"/>
              <a:cs typeface="Tahoma"/>
            </a:endParaRPr>
          </a:p>
          <a:p>
            <a:pPr marL="342265" indent="-3422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year US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History</a:t>
            </a:r>
            <a:endParaRPr sz="1600" dirty="0">
              <a:latin typeface="Tahoma"/>
              <a:cs typeface="Tahoma"/>
            </a:endParaRPr>
          </a:p>
          <a:p>
            <a:pPr marL="342265" indent="-3422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semester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U.S.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Government 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&amp;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Politics</a:t>
            </a:r>
            <a:endParaRPr sz="1600" dirty="0">
              <a:latin typeface="Tahoma"/>
              <a:cs typeface="Tahoma"/>
            </a:endParaRPr>
          </a:p>
          <a:p>
            <a:pPr marL="342265" indent="-3422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semester</a:t>
            </a: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Economics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8200" y="1371600"/>
            <a:ext cx="4038600" cy="2599045"/>
          </a:xfrm>
          <a:prstGeom prst="rect">
            <a:avLst/>
          </a:prstGeom>
          <a:ln w="3175">
            <a:solidFill>
              <a:srgbClr val="0000C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9335">
              <a:lnSpc>
                <a:spcPts val="1980"/>
              </a:lnSpc>
            </a:pPr>
            <a:r>
              <a:rPr sz="1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A-G Requirement </a:t>
            </a:r>
            <a:r>
              <a:rPr sz="17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“Area</a:t>
            </a:r>
            <a:r>
              <a:rPr sz="17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7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A”:</a:t>
            </a:r>
            <a:endParaRPr sz="1700" dirty="0">
              <a:latin typeface="Tahoma"/>
              <a:cs typeface="Tahoma"/>
            </a:endParaRPr>
          </a:p>
          <a:p>
            <a:pPr marL="1029335">
              <a:lnSpc>
                <a:spcPts val="1400"/>
              </a:lnSpc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Must pass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the following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with a “C”</a:t>
            </a:r>
            <a:r>
              <a:rPr sz="13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endParaRPr sz="1300" dirty="0">
              <a:latin typeface="Tahoma"/>
              <a:cs typeface="Tahoma"/>
            </a:endParaRPr>
          </a:p>
          <a:p>
            <a:pPr marL="1029335">
              <a:lnSpc>
                <a:spcPts val="1405"/>
              </a:lnSpc>
            </a:pPr>
            <a:r>
              <a:rPr lang="en-US" sz="1300" spc="-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etter</a:t>
            </a:r>
            <a:r>
              <a:rPr lang="en-US" sz="1300" spc="-10" dirty="0">
                <a:solidFill>
                  <a:srgbClr val="FFFFFF"/>
                </a:solidFill>
                <a:latin typeface="Tahoma"/>
                <a:cs typeface="Tahoma"/>
              </a:rPr>
              <a:t>.  All classes must be CP level or higher</a:t>
            </a:r>
            <a:endParaRPr sz="1300" dirty="0">
              <a:latin typeface="Tahoma"/>
              <a:cs typeface="Tahoma"/>
            </a:endParaRPr>
          </a:p>
          <a:p>
            <a:pPr marL="1257935">
              <a:lnSpc>
                <a:spcPts val="1555"/>
              </a:lnSpc>
              <a:spcBef>
                <a:spcPts val="1150"/>
              </a:spcBef>
            </a:pP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YEAR</a:t>
            </a:r>
            <a:endParaRPr sz="1300" dirty="0">
              <a:latin typeface="Tahoma"/>
              <a:cs typeface="Tahoma"/>
            </a:endParaRPr>
          </a:p>
          <a:p>
            <a:pPr marL="1257935" marR="1083945">
              <a:lnSpc>
                <a:spcPts val="1550"/>
              </a:lnSpc>
              <a:spcBef>
                <a:spcPts val="55"/>
              </a:spcBef>
              <a:buClr>
                <a:srgbClr val="F86A1B"/>
              </a:buClr>
              <a:buFont typeface="Wingdings"/>
              <a:buChar char=""/>
              <a:tabLst>
                <a:tab pos="1544320" algn="l"/>
                <a:tab pos="1544955" algn="l"/>
              </a:tabLst>
            </a:pP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World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History</a:t>
            </a:r>
            <a:endParaRPr sz="1250" dirty="0">
              <a:latin typeface="Times New Roman"/>
              <a:cs typeface="Times New Roman"/>
            </a:endParaRPr>
          </a:p>
          <a:p>
            <a:pPr marL="1257935">
              <a:lnSpc>
                <a:spcPts val="1555"/>
              </a:lnSpc>
              <a:spcBef>
                <a:spcPts val="5"/>
              </a:spcBef>
            </a:pP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YEAR</a:t>
            </a:r>
            <a:endParaRPr sz="1300" dirty="0">
              <a:latin typeface="Tahoma"/>
              <a:cs typeface="Tahoma"/>
            </a:endParaRPr>
          </a:p>
          <a:p>
            <a:pPr marL="1257935" marR="1484630">
              <a:lnSpc>
                <a:spcPts val="1550"/>
              </a:lnSpc>
              <a:spcBef>
                <a:spcPts val="50"/>
              </a:spcBef>
              <a:buClr>
                <a:srgbClr val="F86A1B"/>
              </a:buClr>
              <a:buFont typeface="Wingdings"/>
              <a:buChar char=""/>
              <a:tabLst>
                <a:tab pos="1544320" algn="l"/>
                <a:tab pos="1544955" algn="l"/>
              </a:tabLst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US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History</a:t>
            </a:r>
            <a:endParaRPr sz="1250" dirty="0">
              <a:latin typeface="Times New Roman"/>
              <a:cs typeface="Times New Roman"/>
            </a:endParaRPr>
          </a:p>
          <a:p>
            <a:pPr marL="1257935">
              <a:lnSpc>
                <a:spcPts val="1555"/>
              </a:lnSpc>
            </a:pP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SEMESTER</a:t>
            </a:r>
            <a:endParaRPr sz="1300" dirty="0">
              <a:latin typeface="Tahoma"/>
              <a:cs typeface="Tahoma"/>
            </a:endParaRPr>
          </a:p>
          <a:p>
            <a:pPr marL="1544320" indent="-287020">
              <a:lnSpc>
                <a:spcPts val="1550"/>
              </a:lnSpc>
              <a:buClr>
                <a:srgbClr val="F86A1B"/>
              </a:buClr>
              <a:buFont typeface="Wingdings"/>
              <a:buChar char=""/>
              <a:tabLst>
                <a:tab pos="1544320" algn="l"/>
                <a:tab pos="1544955" algn="l"/>
              </a:tabLst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US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Govt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&amp; Politics</a:t>
            </a:r>
            <a:endParaRPr sz="1300" dirty="0">
              <a:latin typeface="Times New Roman"/>
              <a:cs typeface="Times New Roman"/>
            </a:endParaRPr>
          </a:p>
          <a:p>
            <a:pPr marL="1257935">
              <a:lnSpc>
                <a:spcPts val="1555"/>
              </a:lnSpc>
              <a:spcBef>
                <a:spcPts val="5"/>
              </a:spcBef>
            </a:pPr>
            <a:r>
              <a:rPr sz="13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3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SEMESTER</a:t>
            </a:r>
            <a:endParaRPr sz="1300" dirty="0">
              <a:latin typeface="Tahoma"/>
              <a:cs typeface="Tahoma"/>
            </a:endParaRPr>
          </a:p>
          <a:p>
            <a:pPr marL="1544320" indent="-287020">
              <a:lnSpc>
                <a:spcPts val="1550"/>
              </a:lnSpc>
              <a:buClr>
                <a:srgbClr val="F86A1B"/>
              </a:buClr>
              <a:buFont typeface="Wingdings"/>
              <a:buChar char=""/>
              <a:tabLst>
                <a:tab pos="1544320" algn="l"/>
                <a:tab pos="1544955" algn="l"/>
              </a:tabLst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Economics</a:t>
            </a:r>
            <a:endParaRPr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9382" y="541146"/>
            <a:ext cx="5826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ENGLISH</a:t>
            </a:r>
            <a:r>
              <a:rPr sz="3600" b="1" spc="-8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6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REQUIREMENT</a:t>
            </a:r>
            <a:endParaRPr sz="36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1536191"/>
            <a:ext cx="3657600" cy="3877310"/>
          </a:xfrm>
          <a:custGeom>
            <a:avLst/>
            <a:gdLst/>
            <a:ahLst/>
            <a:cxnLst/>
            <a:rect l="l" t="t" r="r" b="b"/>
            <a:pathLst>
              <a:path w="3657600" h="3877310">
                <a:moveTo>
                  <a:pt x="0" y="3877055"/>
                </a:moveTo>
                <a:lnTo>
                  <a:pt x="3657600" y="3877055"/>
                </a:lnTo>
                <a:lnTo>
                  <a:pt x="36576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59" y="1496567"/>
            <a:ext cx="3201162" cy="567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59" y="1838001"/>
            <a:ext cx="2896362" cy="46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1680" y="1469872"/>
            <a:ext cx="2888615" cy="8153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High School</a:t>
            </a:r>
            <a:r>
              <a:rPr sz="2000" b="1" u="sng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 </a:t>
            </a:r>
            <a:r>
              <a:rPr sz="20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</a:rPr>
              <a:t>Graduation</a:t>
            </a:r>
            <a:endParaRPr sz="20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700" dirty="0">
                <a:solidFill>
                  <a:srgbClr val="0000FF"/>
                </a:solidFill>
                <a:latin typeface="Wingdings 3"/>
                <a:cs typeface="Wingdings 3"/>
              </a:rPr>
              <a:t></a:t>
            </a:r>
            <a:r>
              <a:rPr sz="17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ill Sans MT"/>
                <a:cs typeface="Gill Sans MT"/>
              </a:rPr>
              <a:t>Four years </a:t>
            </a:r>
            <a:r>
              <a:rPr sz="2000" spc="-5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000" spc="-2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English</a:t>
            </a:r>
            <a:endParaRPr sz="2000" dirty="0">
              <a:latin typeface="Gill Sans MT"/>
              <a:cs typeface="Gill Sans M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5A83364-05D8-C448-8389-088C82838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637783"/>
              </p:ext>
            </p:extLst>
          </p:nvPr>
        </p:nvGraphicFramePr>
        <p:xfrm>
          <a:off x="4724401" y="1536192"/>
          <a:ext cx="3672587" cy="3912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7187">
                  <a:extLst>
                    <a:ext uri="{9D8B030D-6E8A-4147-A177-3AD203B41FA5}">
                      <a16:colId xmlns:a16="http://schemas.microsoft.com/office/drawing/2014/main" val="3845853705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168488815"/>
                    </a:ext>
                  </a:extLst>
                </a:gridCol>
              </a:tblGrid>
              <a:tr h="543570">
                <a:tc>
                  <a:txBody>
                    <a:bodyPr/>
                    <a:lstStyle/>
                    <a:p>
                      <a:pPr marL="635">
                        <a:lnSpc>
                          <a:spcPts val="2135"/>
                        </a:lnSpc>
                        <a:spcBef>
                          <a:spcPts val="355"/>
                        </a:spcBef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“A-G”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Requirement “Area</a:t>
                      </a:r>
                      <a:r>
                        <a:rPr sz="20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B”:</a:t>
                      </a:r>
                      <a:endParaRPr sz="2000" dirty="0">
                        <a:latin typeface="Tahoma"/>
                        <a:cs typeface="Tahoma"/>
                      </a:endParaRPr>
                    </a:p>
                  </a:txBody>
                  <a:tcPr marL="0" marR="0" marT="45085" marB="0">
                    <a:lnL w="3175">
                      <a:solidFill>
                        <a:srgbClr val="0000CC"/>
                      </a:solidFill>
                      <a:prstDash val="solid"/>
                    </a:lnL>
                    <a:lnT w="3175">
                      <a:solidFill>
                        <a:srgbClr val="0000CC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R w="3175">
                      <a:solidFill>
                        <a:srgbClr val="0000CC"/>
                      </a:solidFill>
                      <a:prstDash val="solid"/>
                    </a:lnR>
                    <a:lnT w="3175">
                      <a:solidFill>
                        <a:srgbClr val="0000C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45698773"/>
                  </a:ext>
                </a:extLst>
              </a:tr>
              <a:tr h="3333740">
                <a:tc gridSpan="2">
                  <a:txBody>
                    <a:bodyPr/>
                    <a:lstStyle/>
                    <a:p>
                      <a:pPr marL="343535" marR="52705" indent="-274320" algn="just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Four years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of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college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prep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level 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or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higher.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Must pass with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grade</a:t>
                      </a:r>
                      <a:r>
                        <a:rPr sz="2000" spc="-30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of  “C” or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better</a:t>
                      </a:r>
                      <a:r>
                        <a:rPr sz="2000" spc="-30" dirty="0">
                          <a:solidFill>
                            <a:srgbClr val="FFCC00"/>
                          </a:solidFill>
                          <a:latin typeface="Gill Sans MT"/>
                          <a:cs typeface="Gill Sans MT"/>
                        </a:rPr>
                        <a:t>.</a:t>
                      </a:r>
                      <a:endParaRPr sz="2000" dirty="0">
                        <a:latin typeface="Gill Sans MT"/>
                        <a:cs typeface="Gill Sans MT"/>
                      </a:endParaRPr>
                    </a:p>
                  </a:txBody>
                  <a:tcPr marL="0" marR="0" marT="101600" marB="0">
                    <a:lnL w="3175">
                      <a:solidFill>
                        <a:srgbClr val="0000CC"/>
                      </a:solidFill>
                      <a:prstDash val="solid"/>
                    </a:lnL>
                    <a:lnR w="3175">
                      <a:solidFill>
                        <a:srgbClr val="0000CC"/>
                      </a:solidFill>
                      <a:prstDash val="soli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C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704850"/>
                  </a:ext>
                </a:extLst>
              </a:tr>
            </a:tbl>
          </a:graphicData>
        </a:graphic>
      </p:graphicFrame>
      <p:pic>
        <p:nvPicPr>
          <p:cNvPr id="4099" name="Picture 3" descr="Image result for English">
            <a:hlinkClick r:id="rId4"/>
            <a:extLst>
              <a:ext uri="{FF2B5EF4-FFF2-40B4-BE49-F238E27FC236}">
                <a16:creationId xmlns:a16="http://schemas.microsoft.com/office/drawing/2014/main" id="{A9943DE6-8914-8C42-9028-8E3036CF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561956"/>
            <a:ext cx="40386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9045" y="541146"/>
            <a:ext cx="5106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14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MATH</a:t>
            </a:r>
            <a:r>
              <a:rPr sz="3600" b="1" spc="-40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 </a:t>
            </a:r>
            <a:r>
              <a:rPr sz="36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ill Sans MT"/>
                <a:cs typeface="Gill Sans MT"/>
              </a:rPr>
              <a:t>REQUIREMENT</a:t>
            </a:r>
            <a:endParaRPr sz="3600" dirty="0">
              <a:solidFill>
                <a:schemeClr val="tx2">
                  <a:lumMod val="40000"/>
                  <a:lumOff val="60000"/>
                </a:schemeClr>
              </a:solidFill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0" y="1536191"/>
            <a:ext cx="3657600" cy="2355004"/>
          </a:xfrm>
          <a:prstGeom prst="rect">
            <a:avLst/>
          </a:prstGeom>
          <a:ln w="3175">
            <a:solidFill>
              <a:srgbClr val="00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1900" b="1" spc="-5" dirty="0">
                <a:solidFill>
                  <a:srgbClr val="FFFFFF"/>
                </a:solidFill>
                <a:latin typeface="Tahoma"/>
                <a:cs typeface="Tahoma"/>
              </a:rPr>
              <a:t>High </a:t>
            </a: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sz="19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Tahoma"/>
                <a:cs typeface="Tahoma"/>
              </a:rPr>
              <a:t>Graduation</a:t>
            </a:r>
            <a:endParaRPr sz="1900" dirty="0">
              <a:latin typeface="Tahoma"/>
              <a:cs typeface="Tahoma"/>
            </a:endParaRPr>
          </a:p>
          <a:p>
            <a:pPr marL="342900" marR="491490" indent="-343535">
              <a:lnSpc>
                <a:spcPct val="120000"/>
              </a:lnSpc>
              <a:spcBef>
                <a:spcPts val="520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lang="en-US" sz="1800" spc="-5" dirty="0">
                <a:solidFill>
                  <a:srgbClr val="FFFFFF"/>
                </a:solidFill>
                <a:latin typeface="Tahoma"/>
                <a:cs typeface="Tahoma"/>
              </a:rPr>
              <a:t>Two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years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mathematics  (equivalent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lang="en-US" sz="180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 credits)</a:t>
            </a:r>
            <a:endParaRPr sz="1800" dirty="0">
              <a:latin typeface="Tahoma"/>
              <a:cs typeface="Tahoma"/>
            </a:endParaRPr>
          </a:p>
          <a:p>
            <a:pPr marL="342900" indent="-34353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42900" algn="l"/>
                <a:tab pos="343535" algn="l"/>
              </a:tabLst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of the </a:t>
            </a:r>
            <a:r>
              <a:rPr lang="en-US" sz="1800" spc="-5" dirty="0">
                <a:solidFill>
                  <a:srgbClr val="FFFFFF"/>
                </a:solidFill>
                <a:latin typeface="Tahoma"/>
                <a:cs typeface="Tahoma"/>
              </a:rPr>
              <a:t>two</a:t>
            </a:r>
            <a:r>
              <a:rPr sz="1800" spc="-5" dirty="0">
                <a:solidFill>
                  <a:srgbClr val="FFFFFF"/>
                </a:solidFill>
                <a:latin typeface="Tahoma"/>
                <a:cs typeface="Tahoma"/>
              </a:rPr>
              <a:t> years</a:t>
            </a:r>
            <a:r>
              <a:rPr sz="18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must</a:t>
            </a:r>
            <a:endParaRPr sz="1800" dirty="0">
              <a:latin typeface="Tahoma"/>
              <a:cs typeface="Tahoma"/>
            </a:endParaRPr>
          </a:p>
          <a:p>
            <a:pPr marL="3429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meet or </a:t>
            </a:r>
            <a:r>
              <a:rPr sz="1800" spc="-10" dirty="0">
                <a:solidFill>
                  <a:srgbClr val="FFFFFF"/>
                </a:solidFill>
                <a:latin typeface="Tahoma"/>
                <a:cs typeface="Tahoma"/>
              </a:rPr>
              <a:t>exceed Algebra</a:t>
            </a:r>
            <a:r>
              <a:rPr sz="18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1.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7945"/>
              </p:ext>
            </p:extLst>
          </p:nvPr>
        </p:nvGraphicFramePr>
        <p:xfrm>
          <a:off x="4799076" y="1534667"/>
          <a:ext cx="4040124" cy="4370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031">
                <a:tc gridSpan="2">
                  <a:txBody>
                    <a:bodyPr/>
                    <a:lstStyle/>
                    <a:p>
                      <a:pPr marL="635">
                        <a:lnSpc>
                          <a:spcPts val="1914"/>
                        </a:lnSpc>
                      </a:pPr>
                      <a:r>
                        <a:rPr sz="2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A-G Requirement “Area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C”:</a:t>
                      </a:r>
                      <a:endParaRPr sz="2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3175">
                      <a:solidFill>
                        <a:srgbClr val="0000FF"/>
                      </a:solidFill>
                      <a:prstDash val="solid"/>
                    </a:lnL>
                    <a:lnT w="3175">
                      <a:solidFill>
                        <a:srgbClr val="0000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T w="3175">
                      <a:solidFill>
                        <a:srgbClr val="00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222">
                <a:tc gridSpan="2">
                  <a:txBody>
                    <a:bodyPr/>
                    <a:lstStyle/>
                    <a:p>
                      <a:pPr marL="635" marR="317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Three years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 CP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level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higher.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635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Must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pass with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 </a:t>
                      </a:r>
                      <a:r>
                        <a:rPr sz="1500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grade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 </a:t>
                      </a:r>
                      <a:r>
                        <a:rPr sz="15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“C” </a:t>
                      </a:r>
                      <a:r>
                        <a:rPr sz="15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</a:t>
                      </a:r>
                      <a:r>
                        <a:rPr sz="1500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better.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" marR="3175">
                        <a:lnSpc>
                          <a:spcPts val="1455"/>
                        </a:lnSpc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REQUIRED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69215" marB="0">
                    <a:lnL w="3175">
                      <a:solidFill>
                        <a:srgbClr val="0000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T w="3175">
                      <a:solidFill>
                        <a:srgbClr val="00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76">
                <a:tc>
                  <a:txBody>
                    <a:bodyPr/>
                    <a:lstStyle/>
                    <a:p>
                      <a:pPr marL="403225" indent="-165100">
                        <a:lnSpc>
                          <a:spcPct val="100000"/>
                        </a:lnSpc>
                        <a:spcBef>
                          <a:spcPts val="459"/>
                        </a:spcBef>
                        <a:buFont typeface="Wingdings"/>
                        <a:buChar char=""/>
                        <a:tabLst>
                          <a:tab pos="403225" algn="l"/>
                        </a:tabLst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Algebra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58419" marB="0">
                    <a:lnL w="3175">
                      <a:solidFill>
                        <a:srgbClr val="0000FF"/>
                      </a:solidFill>
                      <a:prstDash val="solid"/>
                    </a:lnL>
                  </a:tcPr>
                </a:tc>
                <a:tc rowSpan="4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126">
                <a:tc>
                  <a:txBody>
                    <a:bodyPr/>
                    <a:lstStyle/>
                    <a:p>
                      <a:pPr marL="403225" indent="-16510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Wingdings"/>
                        <a:buChar char=""/>
                        <a:tabLst>
                          <a:tab pos="403225" algn="l"/>
                        </a:tabLst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Geometry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FF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145">
                <a:tc>
                  <a:txBody>
                    <a:bodyPr/>
                    <a:lstStyle/>
                    <a:p>
                      <a:pPr marL="403225" indent="-165100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Wingdings"/>
                        <a:buChar char=""/>
                        <a:tabLst>
                          <a:tab pos="403225" algn="l"/>
                        </a:tabLst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Algebra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3175">
                      <a:solidFill>
                        <a:srgbClr val="0000FF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marL="635" algn="ctr">
                        <a:lnSpc>
                          <a:spcPts val="1355"/>
                        </a:lnSpc>
                        <a:spcBef>
                          <a:spcPts val="1085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r>
                        <a:rPr sz="1275" b="1" baseline="26143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th 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year</a:t>
                      </a:r>
                      <a:r>
                        <a:rPr sz="1300" b="1" spc="-1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RECOMMENDED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137795" marB="0">
                    <a:lnL w="3175">
                      <a:solidFill>
                        <a:srgbClr val="0000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0170">
                <a:tc gridSpan="2">
                  <a:txBody>
                    <a:bodyPr/>
                    <a:lstStyle/>
                    <a:p>
                      <a:pPr marL="635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Some Options:</a:t>
                      </a:r>
                    </a:p>
                    <a:p>
                      <a:pPr marL="635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Trigonometry</a:t>
                      </a:r>
                    </a:p>
                    <a:p>
                      <a:pPr marL="635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Pre Calculus</a:t>
                      </a:r>
                    </a:p>
                    <a:p>
                      <a:pPr marL="635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 Computer Science</a:t>
                      </a:r>
                    </a:p>
                    <a:p>
                      <a:pPr marL="635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AP Statistics </a:t>
                      </a:r>
                    </a:p>
                    <a:p>
                      <a:pPr marL="635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Calculus</a:t>
                      </a:r>
                    </a:p>
                    <a:p>
                      <a:pPr marL="635" marR="31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Mathematical Analysis</a:t>
                      </a:r>
                      <a:endParaRPr sz="1400" dirty="0">
                        <a:latin typeface="Tahoma"/>
                        <a:cs typeface="Tahoma"/>
                      </a:endParaRPr>
                    </a:p>
                  </a:txBody>
                  <a:tcPr marL="0" marR="0" marT="50800" marB="0">
                    <a:lnL w="3175">
                      <a:solidFill>
                        <a:srgbClr val="0000FF"/>
                      </a:solidFill>
                      <a:prstDash val="soli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FF"/>
                      </a:solidFill>
                      <a:prstDash val="solid"/>
                    </a:lnR>
                    <a:lnB w="3175">
                      <a:solidFill>
                        <a:srgbClr val="00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2C5F84A9-1C50-D046-8DCC-6FC8B63C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458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endParaRPr kumimoji="0" lang="en-US" altLang="en-US" sz="1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65 × 452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Image result for math">
            <a:hlinkClick r:id="rId2"/>
            <a:extLst>
              <a:ext uri="{FF2B5EF4-FFF2-40B4-BE49-F238E27FC236}">
                <a16:creationId xmlns:a16="http://schemas.microsoft.com/office/drawing/2014/main" id="{176E3EE9-596A-4344-A01E-477234B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312200"/>
            <a:ext cx="39497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15663</TotalTime>
  <Words>1226</Words>
  <Application>Microsoft Macintosh PowerPoint</Application>
  <PresentationFormat>On-screen Show (4:3)</PresentationFormat>
  <Paragraphs>247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Gill Sans MT</vt:lpstr>
      <vt:lpstr>Tahoma</vt:lpstr>
      <vt:lpstr>Times New Roman</vt:lpstr>
      <vt:lpstr>Wingdings</vt:lpstr>
      <vt:lpstr>Wingdings 3</vt:lpstr>
      <vt:lpstr>Office Theme</vt:lpstr>
      <vt:lpstr>PowerPoint Presentation</vt:lpstr>
      <vt:lpstr>Counseling Office  </vt:lpstr>
      <vt:lpstr>PowerPoint Presentation</vt:lpstr>
      <vt:lpstr>PowerPoint Presentation</vt:lpstr>
      <vt:lpstr>TWO SETS OF REQUIREMENTS  HIGH SCHOOL:</vt:lpstr>
      <vt:lpstr>TWO SETS OF REQUIREMENTS  HIGH SCHOOL:</vt:lpstr>
      <vt:lpstr>SOCIAL SCIENCE REQUIREMENT</vt:lpstr>
      <vt:lpstr>ENGLISH REQUIREMENT</vt:lpstr>
      <vt:lpstr>MATH REQUIREMENT</vt:lpstr>
      <vt:lpstr>SCIENCE REQUIREMENT</vt:lpstr>
      <vt:lpstr>PHYSICAL EDUCATION REQUIREMENT FOR HIGH SCHOOL GRADUATION ONLY</vt:lpstr>
      <vt:lpstr>HEALTH REQUIREMENT FOR HIGH SCHOOL GRADUATION ONLY</vt:lpstr>
      <vt:lpstr>VISUAL &amp; PERFORMING ART &amp; FOREIGN LANGUAGE</vt:lpstr>
      <vt:lpstr>ELECTIVE REQUIREMENT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Counseling Website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Sophomore Conferences</dc:title>
  <dc:creator>llooker</dc:creator>
  <cp:lastModifiedBy>Microsoft Office User</cp:lastModifiedBy>
  <cp:revision>38</cp:revision>
  <dcterms:created xsi:type="dcterms:W3CDTF">2019-08-26T22:00:43Z</dcterms:created>
  <dcterms:modified xsi:type="dcterms:W3CDTF">2019-09-09T16:50:38Z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2019-08-26T00:00:00Z</vt:filetime>
  </property>
</Properties>
</file>